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742" r:id="rId2"/>
    <p:sldId id="785" r:id="rId3"/>
    <p:sldId id="744" r:id="rId4"/>
    <p:sldId id="851" r:id="rId5"/>
    <p:sldId id="787" r:id="rId6"/>
    <p:sldId id="852" r:id="rId7"/>
    <p:sldId id="788" r:id="rId8"/>
    <p:sldId id="853" r:id="rId9"/>
    <p:sldId id="855" r:id="rId10"/>
    <p:sldId id="854" r:id="rId11"/>
    <p:sldId id="856" r:id="rId12"/>
    <p:sldId id="857" r:id="rId13"/>
    <p:sldId id="858" r:id="rId14"/>
    <p:sldId id="859" r:id="rId15"/>
    <p:sldId id="860" r:id="rId16"/>
    <p:sldId id="861" r:id="rId17"/>
    <p:sldId id="863" r:id="rId18"/>
    <p:sldId id="862" r:id="rId19"/>
    <p:sldId id="864" r:id="rId20"/>
    <p:sldId id="865" r:id="rId21"/>
    <p:sldId id="866" r:id="rId22"/>
    <p:sldId id="867" r:id="rId23"/>
    <p:sldId id="869" r:id="rId24"/>
    <p:sldId id="868" r:id="rId25"/>
    <p:sldId id="870" r:id="rId26"/>
    <p:sldId id="871" r:id="rId27"/>
    <p:sldId id="872" r:id="rId28"/>
    <p:sldId id="873" r:id="rId29"/>
    <p:sldId id="874" r:id="rId30"/>
    <p:sldId id="875" r:id="rId31"/>
    <p:sldId id="876" r:id="rId32"/>
    <p:sldId id="877" r:id="rId33"/>
    <p:sldId id="878" r:id="rId34"/>
    <p:sldId id="879" r:id="rId35"/>
    <p:sldId id="880" r:id="rId36"/>
    <p:sldId id="881" r:id="rId37"/>
    <p:sldId id="882" r:id="rId38"/>
    <p:sldId id="883" r:id="rId39"/>
    <p:sldId id="884" r:id="rId40"/>
    <p:sldId id="885" r:id="rId41"/>
    <p:sldId id="886" r:id="rId42"/>
    <p:sldId id="887" r:id="rId43"/>
    <p:sldId id="888" r:id="rId44"/>
    <p:sldId id="891" r:id="rId45"/>
    <p:sldId id="892" r:id="rId46"/>
    <p:sldId id="893" r:id="rId47"/>
    <p:sldId id="894" r:id="rId48"/>
    <p:sldId id="895" r:id="rId49"/>
    <p:sldId id="896" r:id="rId50"/>
    <p:sldId id="897" r:id="rId51"/>
    <p:sldId id="898" r:id="rId52"/>
    <p:sldId id="899" r:id="rId53"/>
    <p:sldId id="900" r:id="rId54"/>
    <p:sldId id="901" r:id="rId55"/>
    <p:sldId id="902" r:id="rId56"/>
    <p:sldId id="903" r:id="rId57"/>
    <p:sldId id="846" r:id="rId58"/>
    <p:sldId id="904" r:id="rId59"/>
    <p:sldId id="905" r:id="rId60"/>
    <p:sldId id="906" r:id="rId61"/>
    <p:sldId id="748" r:id="rId62"/>
  </p:sldIdLst>
  <p:sldSz cx="9144000" cy="6858000" type="screen4x3"/>
  <p:notesSz cx="6858000" cy="9144000"/>
  <p:custDataLst>
    <p:tags r:id="rId65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9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727FF"/>
    <a:srgbClr val="FF6600"/>
    <a:srgbClr val="FF9966"/>
    <a:srgbClr val="000000"/>
    <a:srgbClr val="0033CC"/>
    <a:srgbClr val="CC0000"/>
    <a:srgbClr val="B29BFB"/>
    <a:srgbClr val="CC3300"/>
    <a:srgbClr val="FF99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0" autoAdjust="0"/>
    <p:restoredTop sz="87768" autoAdjust="0"/>
  </p:normalViewPr>
  <p:slideViewPr>
    <p:cSldViewPr showGuides="1">
      <p:cViewPr varScale="1">
        <p:scale>
          <a:sx n="95" d="100"/>
          <a:sy n="95" d="100"/>
        </p:scale>
        <p:origin x="960" y="84"/>
      </p:cViewPr>
      <p:guideLst>
        <p:guide orient="horz" pos="2205"/>
        <p:guide pos="29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AD419B9-3304-48FD-94A9-128E91BAF552}" type="slidenum"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dirty="0" err="1"/>
              <a:t>第一章</a:t>
            </a:r>
            <a:endParaRPr lang="en-US" altLang="zh-CN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3689FAF-3EDD-4ED4-900C-E47A10E7CFD8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第一章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689FAF-3EDD-4ED4-900C-E47A10E7CFD8}" type="slidenum">
              <a:rPr lang="en-US" altLang="zh-CN" smtClean="0"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38215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在电力系统中，</a:t>
            </a:r>
            <a:r>
              <a:rPr lang="en-US" altLang="zh-CN" dirty="0"/>
              <a:t>36v</a:t>
            </a:r>
            <a:r>
              <a:rPr lang="zh-CN" altLang="en-US" dirty="0"/>
              <a:t>以下的电压称为安全电压，</a:t>
            </a:r>
            <a:r>
              <a:rPr lang="en-US" altLang="zh-CN" dirty="0"/>
              <a:t>3kv</a:t>
            </a:r>
            <a:r>
              <a:rPr lang="zh-CN" altLang="en-US" dirty="0"/>
              <a:t>以下的电压称为低压，</a:t>
            </a:r>
            <a:r>
              <a:rPr lang="en-US" altLang="zh-CN" dirty="0"/>
              <a:t>3kv</a:t>
            </a:r>
            <a:r>
              <a:rPr lang="zh-CN" altLang="en-US" dirty="0"/>
              <a:t>以上的电压称为高压，直接供电给用户的线路称为配电线路，如用户电压为</a:t>
            </a:r>
            <a:r>
              <a:rPr lang="en-US" altLang="zh-CN" dirty="0"/>
              <a:t>380/220v</a:t>
            </a:r>
            <a:r>
              <a:rPr lang="zh-CN" altLang="en-US" dirty="0"/>
              <a:t>，则称为低压配电线路，也就是家庭装修中所说的强电</a:t>
            </a:r>
            <a:r>
              <a:rPr lang="en-US" altLang="zh-CN" dirty="0"/>
              <a:t>(</a:t>
            </a:r>
            <a:r>
              <a:rPr lang="zh-CN" altLang="en-US" dirty="0"/>
              <a:t>因它是家庭使用最高的电压</a:t>
            </a:r>
            <a:r>
              <a:rPr lang="en-US" altLang="zh-CN" dirty="0"/>
              <a:t>)</a:t>
            </a:r>
            <a:r>
              <a:rPr lang="zh-CN" altLang="en-US" dirty="0"/>
              <a:t>。强电一般是指交流电电压在</a:t>
            </a:r>
            <a:r>
              <a:rPr lang="en-US" altLang="zh-CN" dirty="0"/>
              <a:t>24V</a:t>
            </a:r>
            <a:r>
              <a:rPr lang="zh-CN" altLang="en-US" dirty="0"/>
              <a:t>以上。如家庭中的电灯、插座等，电压在</a:t>
            </a:r>
            <a:r>
              <a:rPr lang="en-US" altLang="zh-CN" dirty="0"/>
              <a:t>110V~220V</a:t>
            </a:r>
            <a:r>
              <a:rPr lang="zh-CN" altLang="en-US" dirty="0"/>
              <a:t>。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第一章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689FAF-3EDD-4ED4-900C-E47A10E7CFD8}" type="slidenum">
              <a:rPr lang="en-US" altLang="zh-CN" smtClean="0"/>
              <a:t>43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57483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283075" y="333375"/>
            <a:ext cx="4392613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华东理工大学</a:t>
            </a:r>
          </a:p>
          <a:p>
            <a:pPr algn="r" eaLnBrk="1" hangingPunct="1"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East China University of Science And Technology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8175" y="1916113"/>
            <a:ext cx="6840538" cy="1684337"/>
          </a:xfrm>
        </p:spPr>
        <p:txBody>
          <a:bodyPr/>
          <a:lstStyle>
            <a:lvl1pPr>
              <a:defRPr>
                <a:solidFill>
                  <a:srgbClr val="CC0000"/>
                </a:solidFill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6238" y="4652963"/>
            <a:ext cx="5616575" cy="6477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3888" y="274638"/>
            <a:ext cx="1712912" cy="6034087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35150" y="274638"/>
            <a:ext cx="4986338" cy="6034087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 userDrawn="1"/>
        </p:nvSpPr>
        <p:spPr bwMode="auto">
          <a:xfrm>
            <a:off x="7092280" y="98891"/>
            <a:ext cx="1296144" cy="70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  <a:defRPr/>
            </a:pPr>
            <a:r>
              <a:rPr lang="zh-CN" altLang="en-US" sz="1100" dirty="0">
                <a:solidFill>
                  <a:schemeClr val="bg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顾雄毅；李瑞江</a:t>
            </a:r>
            <a:endParaRPr lang="en-US" altLang="zh-CN" sz="1100" dirty="0">
              <a:solidFill>
                <a:schemeClr val="bg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defRPr/>
            </a:pPr>
            <a:r>
              <a:rPr lang="zh-CN" altLang="en-US" sz="1100" dirty="0">
                <a:solidFill>
                  <a:schemeClr val="bg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袁佩青；沈荣春</a:t>
            </a:r>
            <a:endParaRPr lang="en-US" altLang="zh-CN" sz="1100" dirty="0">
              <a:solidFill>
                <a:schemeClr val="bg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defRPr/>
            </a:pPr>
            <a:r>
              <a:rPr lang="zh-CN" altLang="en-US" sz="1100" dirty="0">
                <a:solidFill>
                  <a:schemeClr val="bg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杨座国；张文里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ln w="28575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0" y="980728"/>
            <a:ext cx="9144000" cy="0"/>
          </a:xfrm>
          <a:prstGeom prst="line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963" y="21269"/>
            <a:ext cx="864096" cy="86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5150" y="1600200"/>
            <a:ext cx="3349625" cy="4708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175" y="1600200"/>
            <a:ext cx="3349625" cy="4708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274638"/>
            <a:ext cx="68516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35150" y="1600200"/>
            <a:ext cx="685165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3200" b="1">
          <a:solidFill>
            <a:srgbClr val="00336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 b="1">
          <a:solidFill>
            <a:srgbClr val="003366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rgbClr val="003366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3200" b="1">
          <a:solidFill>
            <a:srgbClr val="003366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20.pn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5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4" Type="http://schemas.openxmlformats.org/officeDocument/2006/relationships/image" Target="../media/image5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262389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</a:t>
            </a: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章 化工设计的前期工作</a:t>
            </a:r>
          </a:p>
        </p:txBody>
      </p:sp>
      <p:sp>
        <p:nvSpPr>
          <p:cNvPr id="4099" name="Rectangle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195736" y="1988840"/>
            <a:ext cx="3744416" cy="3096344"/>
          </a:xfrm>
        </p:spPr>
        <p:txBody>
          <a:bodyPr vert="horz" wrap="square" lIns="91440" tIns="45720" rIns="91440" bIns="45720" anchor="t" anchorCtr="0"/>
          <a:lstStyle/>
          <a:p>
            <a:pPr marL="742950" indent="-742950" algn="just" eaLnBrk="1" latinLnBrk="0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3600" b="1" dirty="0">
                <a:solidFill>
                  <a:srgbClr val="000000"/>
                </a:solidFill>
                <a:sym typeface="微软雅黑" panose="020B0503020204020204" pitchFamily="34" charset="-122"/>
              </a:rPr>
              <a:t>项目建议书</a:t>
            </a:r>
          </a:p>
          <a:p>
            <a:pPr marL="742950" indent="-742950" algn="just" eaLnBrk="1" latinLnBrk="0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3600" b="1" dirty="0">
                <a:solidFill>
                  <a:srgbClr val="000000"/>
                </a:solidFill>
                <a:sym typeface="微软雅黑" panose="020B0503020204020204" pitchFamily="34" charset="-122"/>
              </a:rPr>
              <a:t>厂址选择</a:t>
            </a:r>
          </a:p>
          <a:p>
            <a:pPr marL="742950" indent="-742950" algn="just" eaLnBrk="1" latinLnBrk="0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3600" b="1" dirty="0">
                <a:solidFill>
                  <a:srgbClr val="000000"/>
                </a:solidFill>
                <a:sym typeface="微软雅黑" panose="020B0503020204020204" pitchFamily="34" charset="-122"/>
              </a:rPr>
              <a:t>可行性研究</a:t>
            </a:r>
          </a:p>
          <a:p>
            <a:pPr marL="742950" indent="-742950" algn="just" eaLnBrk="1" latinLnBrk="0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3600" b="1" dirty="0">
                <a:solidFill>
                  <a:srgbClr val="000000"/>
                </a:solidFill>
                <a:sym typeface="微软雅黑" panose="020B0503020204020204" pitchFamily="34" charset="-122"/>
              </a:rPr>
              <a:t>设计任务书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0E80D956-C13D-4962-A9EB-BADE005B07D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DD3597-9C21-409A-BB6F-BC0B1A059DD9}"/>
              </a:ext>
            </a:extLst>
          </p:cNvPr>
          <p:cNvSpPr txBox="1"/>
          <p:nvPr/>
        </p:nvSpPr>
        <p:spPr>
          <a:xfrm>
            <a:off x="2555776" y="201024"/>
            <a:ext cx="4392488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准备工作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现场工作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编制报告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C122B6-0562-42F9-8F47-156F6FB30EB7}"/>
              </a:ext>
            </a:extLst>
          </p:cNvPr>
          <p:cNvSpPr txBox="1"/>
          <p:nvPr/>
        </p:nvSpPr>
        <p:spPr>
          <a:xfrm>
            <a:off x="0" y="980728"/>
            <a:ext cx="9144000" cy="151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选址的现场工作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 eaLnBrk="1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确定铁路专用线的接轨地点和进线走向，建造码头的适宜地点，公路的连接和工厂的主要出入口位置。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718AF1-BA4E-4F7A-B81F-A36541F6A34A}"/>
              </a:ext>
            </a:extLst>
          </p:cNvPr>
          <p:cNvSpPr/>
          <p:nvPr/>
        </p:nvSpPr>
        <p:spPr>
          <a:xfrm>
            <a:off x="3995936" y="315699"/>
            <a:ext cx="1454212" cy="3517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9" name="Picture 4" descr="EK144_L">
            <a:extLst>
              <a:ext uri="{FF2B5EF4-FFF2-40B4-BE49-F238E27FC236}">
                <a16:creationId xmlns:a16="http://schemas.microsoft.com/office/drawing/2014/main" id="{EE113892-279F-4EB8-B76E-3D6B0284D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78" y="2924945"/>
            <a:ext cx="4040188" cy="2552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舟山最大原油接卸码头加快推进 预计今年年底建成">
            <a:extLst>
              <a:ext uri="{FF2B5EF4-FFF2-40B4-BE49-F238E27FC236}">
                <a16:creationId xmlns:a16="http://schemas.microsoft.com/office/drawing/2014/main" id="{4EA2394A-DD4A-4A8C-BCF6-0B748A5C5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663" y="2924944"/>
            <a:ext cx="3848778" cy="255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5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063ED717-152E-4642-8513-895BD4B721B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D0830A-2C56-4BF7-A7CC-D2D73D9CC572}"/>
              </a:ext>
            </a:extLst>
          </p:cNvPr>
          <p:cNvSpPr txBox="1"/>
          <p:nvPr/>
        </p:nvSpPr>
        <p:spPr>
          <a:xfrm>
            <a:off x="2555776" y="201024"/>
            <a:ext cx="4392488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准备工作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现场工作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编制报告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6F64DD-DFF1-4257-87A3-D60C51BC19AD}"/>
              </a:ext>
            </a:extLst>
          </p:cNvPr>
          <p:cNvSpPr txBox="1"/>
          <p:nvPr/>
        </p:nvSpPr>
        <p:spPr>
          <a:xfrm>
            <a:off x="0" y="980728"/>
            <a:ext cx="9144000" cy="1050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选址的现场工作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工程地质现象（溶洞、滑坡）的实地调查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588E49-41E1-4178-95E1-AEA3BF201051}"/>
              </a:ext>
            </a:extLst>
          </p:cNvPr>
          <p:cNvSpPr/>
          <p:nvPr/>
        </p:nvSpPr>
        <p:spPr>
          <a:xfrm>
            <a:off x="3995936" y="315699"/>
            <a:ext cx="1454212" cy="3517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Picture 4" descr="图">
            <a:extLst>
              <a:ext uri="{FF2B5EF4-FFF2-40B4-BE49-F238E27FC236}">
                <a16:creationId xmlns:a16="http://schemas.microsoft.com/office/drawing/2014/main" id="{9EBF71EB-B785-44B1-BA5B-0C7115919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7" y="2342750"/>
            <a:ext cx="8333006" cy="419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7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69828C1C-96C3-4B64-8CE6-C48FE1E7833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1361C8-F96A-4F4C-8816-C3CA22A12760}"/>
              </a:ext>
            </a:extLst>
          </p:cNvPr>
          <p:cNvSpPr txBox="1"/>
          <p:nvPr/>
        </p:nvSpPr>
        <p:spPr>
          <a:xfrm>
            <a:off x="2555776" y="201024"/>
            <a:ext cx="4392488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准备工作   现场工作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编制报告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48CE2E-739A-49ED-B012-A44782F3948E}"/>
              </a:ext>
            </a:extLst>
          </p:cNvPr>
          <p:cNvSpPr txBox="1"/>
          <p:nvPr/>
        </p:nvSpPr>
        <p:spPr>
          <a:xfrm>
            <a:off x="0" y="980728"/>
            <a:ext cx="9144000" cy="581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选择若干方案，编写报告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9F7A5D-EE8D-4CB8-8A82-C2C1FF6DB20F}"/>
              </a:ext>
            </a:extLst>
          </p:cNvPr>
          <p:cNvSpPr/>
          <p:nvPr/>
        </p:nvSpPr>
        <p:spPr>
          <a:xfrm>
            <a:off x="5508104" y="315699"/>
            <a:ext cx="1454212" cy="3517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26" name="Picture 2" descr="行政业务人员检查和秘书编写报告计算收支平衡高清图片下载-正版图片302030794-摄图网">
            <a:extLst>
              <a:ext uri="{FF2B5EF4-FFF2-40B4-BE49-F238E27FC236}">
                <a16:creationId xmlns:a16="http://schemas.microsoft.com/office/drawing/2014/main" id="{0BC44025-A8B6-43E9-BDEA-2BBF6A4A0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44824"/>
            <a:ext cx="6624736" cy="441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58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4E836A19-AA80-41E2-A9EA-0532A261DC4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49F2DD-2A4E-41D2-A7AC-773BA73613DA}"/>
              </a:ext>
            </a:extLst>
          </p:cNvPr>
          <p:cNvSpPr txBox="1"/>
          <p:nvPr/>
        </p:nvSpPr>
        <p:spPr>
          <a:xfrm>
            <a:off x="2555776" y="201024"/>
            <a:ext cx="4752528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影响因素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选择原则   方案比较 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DEEB33-E9D8-49EC-8CB0-67ECED05A987}"/>
              </a:ext>
            </a:extLst>
          </p:cNvPr>
          <p:cNvSpPr txBox="1"/>
          <p:nvPr/>
        </p:nvSpPr>
        <p:spPr>
          <a:xfrm>
            <a:off x="0" y="980728"/>
            <a:ext cx="9036496" cy="2736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原料  </a:t>
            </a:r>
          </a:p>
          <a:p>
            <a:pPr marL="514350" indent="-51435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能源   </a:t>
            </a:r>
          </a:p>
          <a:p>
            <a:pPr marL="514350" indent="-51435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水资源  </a:t>
            </a:r>
          </a:p>
          <a:p>
            <a:pPr marL="514350" indent="-51435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运输条件</a:t>
            </a:r>
          </a:p>
          <a:p>
            <a:pPr marL="514350" indent="-51435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环境影响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4AE025-EBFE-4EA3-BD7A-7C523BD6E9B6}"/>
              </a:ext>
            </a:extLst>
          </p:cNvPr>
          <p:cNvSpPr/>
          <p:nvPr/>
        </p:nvSpPr>
        <p:spPr>
          <a:xfrm>
            <a:off x="2541724" y="315699"/>
            <a:ext cx="1454212" cy="3517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Picture 6" descr="sssccc">
            <a:extLst>
              <a:ext uri="{FF2B5EF4-FFF2-40B4-BE49-F238E27FC236}">
                <a16:creationId xmlns:a16="http://schemas.microsoft.com/office/drawing/2014/main" id="{9640F5F5-2B03-4A09-A769-811278A2F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212248"/>
            <a:ext cx="2793290" cy="197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EK189_L">
            <a:extLst>
              <a:ext uri="{FF2B5EF4-FFF2-40B4-BE49-F238E27FC236}">
                <a16:creationId xmlns:a16="http://schemas.microsoft.com/office/drawing/2014/main" id="{E576FCC1-3359-4F1E-A8B4-6C466459D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334" y="4149080"/>
            <a:ext cx="2793290" cy="19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trq">
            <a:extLst>
              <a:ext uri="{FF2B5EF4-FFF2-40B4-BE49-F238E27FC236}">
                <a16:creationId xmlns:a16="http://schemas.microsoft.com/office/drawing/2014/main" id="{0100A443-8764-42C1-B982-6573405EF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212248"/>
            <a:ext cx="2819400" cy="193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img_wasserstoffanlage">
            <a:extLst>
              <a:ext uri="{FF2B5EF4-FFF2-40B4-BE49-F238E27FC236}">
                <a16:creationId xmlns:a16="http://schemas.microsoft.com/office/drawing/2014/main" id="{D8F1213A-3897-4342-A205-DD0F32777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61" y="4023494"/>
            <a:ext cx="2819400" cy="185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531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278DDA53-44DC-44BD-B13B-588CF731B35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C15F0A-7850-4F9A-A646-E30339C050AE}"/>
              </a:ext>
            </a:extLst>
          </p:cNvPr>
          <p:cNvSpPr txBox="1"/>
          <p:nvPr/>
        </p:nvSpPr>
        <p:spPr>
          <a:xfrm>
            <a:off x="0" y="980728"/>
            <a:ext cx="9036496" cy="328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原材料、能源较丰富或供应方便；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水资源丰富、水质较好；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较便利的运输条件；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节约用地、少占耕地；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环境保护；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地势高、不淹不涝；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考虑周围的协作关系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Picture 5" descr="LNG球罐">
            <a:extLst>
              <a:ext uri="{FF2B5EF4-FFF2-40B4-BE49-F238E27FC236}">
                <a16:creationId xmlns:a16="http://schemas.microsoft.com/office/drawing/2014/main" id="{2C031FA7-215A-4A3B-BB27-F5F6F2BDD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85637"/>
            <a:ext cx="3600000" cy="21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trq">
            <a:extLst>
              <a:ext uri="{FF2B5EF4-FFF2-40B4-BE49-F238E27FC236}">
                <a16:creationId xmlns:a16="http://schemas.microsoft.com/office/drawing/2014/main" id="{AA59BAAF-4855-44CF-B839-9B0AFB110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106819"/>
            <a:ext cx="3600000" cy="2136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594D6C82-59C1-4C46-9FC5-BD3BBD49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62524"/>
            <a:ext cx="2605768" cy="226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EA0A9AF-3389-4A81-AC4C-D1C2DF0FD91F}"/>
              </a:ext>
            </a:extLst>
          </p:cNvPr>
          <p:cNvSpPr txBox="1"/>
          <p:nvPr/>
        </p:nvSpPr>
        <p:spPr>
          <a:xfrm>
            <a:off x="2555776" y="201024"/>
            <a:ext cx="4752528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影响因素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选择原则 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方案比较 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2E2997F-B88E-4144-B80A-004469E4EF12}"/>
              </a:ext>
            </a:extLst>
          </p:cNvPr>
          <p:cNvSpPr/>
          <p:nvPr/>
        </p:nvSpPr>
        <p:spPr>
          <a:xfrm>
            <a:off x="3995936" y="315699"/>
            <a:ext cx="1454212" cy="3517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952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534C4A92-6C7B-4191-BFD9-80D63C156A6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A97F79-9013-424D-A2D2-0E9FACFF3A7E}"/>
              </a:ext>
            </a:extLst>
          </p:cNvPr>
          <p:cNvSpPr txBox="1"/>
          <p:nvPr/>
        </p:nvSpPr>
        <p:spPr>
          <a:xfrm>
            <a:off x="0" y="980728"/>
            <a:ext cx="9036496" cy="973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避免烈度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度以上地震区，受洪水、泥石流、滑坡危害的山区，有开采价值的矿藏地区，历史文物、生物保护和风景旅游点。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764509-8DAA-4F62-A27E-42F3EFDF4A1F}"/>
              </a:ext>
            </a:extLst>
          </p:cNvPr>
          <p:cNvSpPr txBox="1"/>
          <p:nvPr/>
        </p:nvSpPr>
        <p:spPr>
          <a:xfrm>
            <a:off x="2555776" y="201024"/>
            <a:ext cx="4752528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影响因素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选择原则 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方案比较 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D8D84E-3FEE-4FA6-92FC-3AA9FA6019DE}"/>
              </a:ext>
            </a:extLst>
          </p:cNvPr>
          <p:cNvSpPr/>
          <p:nvPr/>
        </p:nvSpPr>
        <p:spPr>
          <a:xfrm>
            <a:off x="3995936" y="315699"/>
            <a:ext cx="1454212" cy="3517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074" name="Picture 2" descr="中国地震带分布图(高清版)_word文档在线阅读与下载_免费文档">
            <a:extLst>
              <a:ext uri="{FF2B5EF4-FFF2-40B4-BE49-F238E27FC236}">
                <a16:creationId xmlns:a16="http://schemas.microsoft.com/office/drawing/2014/main" id="{99C9D2C3-2639-4D1A-9537-758FE9F8E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25" y="2636913"/>
            <a:ext cx="422099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【世界名胜古迹】文化遗产_古建筑_考古遗迹_宗教建筑_教堂_哥特式建筑→MAIGOO知识">
            <a:extLst>
              <a:ext uri="{FF2B5EF4-FFF2-40B4-BE49-F238E27FC236}">
                <a16:creationId xmlns:a16="http://schemas.microsoft.com/office/drawing/2014/main" id="{1D5EBFC2-D150-489C-9EE4-52B46778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751" y="2636912"/>
            <a:ext cx="4429541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53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6E8C73BF-74C4-4AC9-B234-04F43A4D6B2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42EFBA-2187-4458-AA87-D8CBAAC2CEA8}"/>
              </a:ext>
            </a:extLst>
          </p:cNvPr>
          <p:cNvSpPr txBox="1"/>
          <p:nvPr/>
        </p:nvSpPr>
        <p:spPr>
          <a:xfrm>
            <a:off x="0" y="980728"/>
            <a:ext cx="9036496" cy="1435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抓住重点、解决主要矛盾、满足主要条件，而且利多于弊者为所选择的合理厂址方案。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在工程技术、建设投资、经营费用三方面比较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E75564-079D-4480-AB7A-F5E6476DD133}"/>
              </a:ext>
            </a:extLst>
          </p:cNvPr>
          <p:cNvSpPr txBox="1"/>
          <p:nvPr/>
        </p:nvSpPr>
        <p:spPr>
          <a:xfrm>
            <a:off x="2555776" y="201024"/>
            <a:ext cx="4752528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影响因素   选择原则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方案比较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8190FF-BF14-46A2-B2FF-8F94C5C5DF57}"/>
              </a:ext>
            </a:extLst>
          </p:cNvPr>
          <p:cNvSpPr/>
          <p:nvPr/>
        </p:nvSpPr>
        <p:spPr>
          <a:xfrm>
            <a:off x="5508104" y="315699"/>
            <a:ext cx="1454212" cy="3517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3FC66B1-D708-487A-B4CD-23A73BBCC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95" y="2931471"/>
            <a:ext cx="2519363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87D343DB-09E5-4021-A4C4-A0A8BFD8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911" y="2907382"/>
            <a:ext cx="2879725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BE8573B-1963-471E-8C08-6FEB26A8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532" y="2907382"/>
            <a:ext cx="2808287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9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7AD28801-3FCD-4629-876A-284DDF34A7C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246492-711B-4E83-B566-6DF9FBDA4548}"/>
              </a:ext>
            </a:extLst>
          </p:cNvPr>
          <p:cNvSpPr txBox="1"/>
          <p:nvPr/>
        </p:nvSpPr>
        <p:spPr>
          <a:xfrm>
            <a:off x="0" y="980728"/>
            <a:ext cx="9036496" cy="1511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上海化学工业区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1996.9.28~1998.4.30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围海造地正式开工，投资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亿元，耗时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个月，沿海岸线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Picture 2" descr="欧升案例：上海化工业区中法水务发展有限公司">
            <a:extLst>
              <a:ext uri="{FF2B5EF4-FFF2-40B4-BE49-F238E27FC236}">
                <a16:creationId xmlns:a16="http://schemas.microsoft.com/office/drawing/2014/main" id="{EBC87F88-EB27-444B-95C6-348108EA7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" t="1639" r="1552" b="2961"/>
          <a:stretch/>
        </p:blipFill>
        <p:spPr bwMode="auto">
          <a:xfrm>
            <a:off x="1439652" y="2415672"/>
            <a:ext cx="6264696" cy="430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972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622F548A-B6CD-4149-BCAA-6F025D636B0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ACFE64-F834-485A-94CE-B6109222E0B2}"/>
              </a:ext>
            </a:extLst>
          </p:cNvPr>
          <p:cNvSpPr txBox="1"/>
          <p:nvPr/>
        </p:nvSpPr>
        <p:spPr>
          <a:xfrm>
            <a:off x="0" y="980728"/>
            <a:ext cx="9036496" cy="1511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上海化学工业区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1996.9.28~1998.4.30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围海造地正式开工，投资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亿元，耗时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个月，沿海岸线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Picture 1026" descr="化工区地理位置图">
            <a:extLst>
              <a:ext uri="{FF2B5EF4-FFF2-40B4-BE49-F238E27FC236}">
                <a16:creationId xmlns:a16="http://schemas.microsoft.com/office/drawing/2014/main" id="{1CCCDA15-41A0-4203-8D7A-F1A7B0C99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88" y="2583603"/>
            <a:ext cx="6264000" cy="40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682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1B126CF2-EA9F-4242-AE1D-CEC3968360C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2E2A82-306E-40E1-924B-7827900639C9}"/>
              </a:ext>
            </a:extLst>
          </p:cNvPr>
          <p:cNvSpPr txBox="1"/>
          <p:nvPr/>
        </p:nvSpPr>
        <p:spPr>
          <a:xfrm>
            <a:off x="0" y="980728"/>
            <a:ext cx="9036496" cy="1511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上海化学工业区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1996.9.28~1998.4.30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围海造地正式开工，投资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亿元，耗时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个月，沿海岸线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Picture 2" descr="上海化学工业区地理位置图200405（中文）">
            <a:extLst>
              <a:ext uri="{FF2B5EF4-FFF2-40B4-BE49-F238E27FC236}">
                <a16:creationId xmlns:a16="http://schemas.microsoft.com/office/drawing/2014/main" id="{BAB9F78E-7B0D-4AAA-863C-97FA464BC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00" y="2564904"/>
            <a:ext cx="6264000" cy="4015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6916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1" y="124959"/>
            <a:ext cx="914400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项目建议书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99" name="Rectangle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0" y="980728"/>
            <a:ext cx="9144000" cy="4392488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800" dirty="0">
                <a:solidFill>
                  <a:srgbClr val="C00000"/>
                </a:solidFill>
                <a:sym typeface="微软雅黑" panose="020B0503020204020204" pitchFamily="34" charset="-122"/>
              </a:rPr>
              <a:t>确立工程项目，为决策者提供投资方向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FC5D3E-BE83-4B82-80B5-3FAC8757B3E1}"/>
              </a:ext>
            </a:extLst>
          </p:cNvPr>
          <p:cNvSpPr txBox="1"/>
          <p:nvPr/>
        </p:nvSpPr>
        <p:spPr>
          <a:xfrm>
            <a:off x="3275856" y="32626"/>
            <a:ext cx="35762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目的          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内容，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编制要点    上报审批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6DD6D9D-7942-4D3C-934C-FAD8AF545F81}"/>
              </a:ext>
            </a:extLst>
          </p:cNvPr>
          <p:cNvSpPr/>
          <p:nvPr/>
        </p:nvSpPr>
        <p:spPr>
          <a:xfrm>
            <a:off x="3275856" y="98892"/>
            <a:ext cx="792088" cy="3517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8332045-6BD1-4539-8A2B-3A897C81BDEE}"/>
              </a:ext>
            </a:extLst>
          </p:cNvPr>
          <p:cNvGrpSpPr/>
          <p:nvPr/>
        </p:nvGrpSpPr>
        <p:grpSpPr>
          <a:xfrm>
            <a:off x="886618" y="1628139"/>
            <a:ext cx="7602539" cy="5113198"/>
            <a:chOff x="886618" y="1628139"/>
            <a:chExt cx="7602539" cy="5113198"/>
          </a:xfrm>
        </p:grpSpPr>
        <p:pic>
          <p:nvPicPr>
            <p:cNvPr id="1026" name="Picture 2" descr="化工行业2021年中期策略：业绩为王，挖掘化工投资机会-20210525-东吴证券-37页_报告-报告厅">
              <a:extLst>
                <a:ext uri="{FF2B5EF4-FFF2-40B4-BE49-F238E27FC236}">
                  <a16:creationId xmlns:a16="http://schemas.microsoft.com/office/drawing/2014/main" id="{CCDECF68-76BF-4364-9695-4C4A3F06D1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06" b="4698"/>
            <a:stretch/>
          </p:blipFill>
          <p:spPr bwMode="auto">
            <a:xfrm>
              <a:off x="886618" y="1628139"/>
              <a:ext cx="7602539" cy="5113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9108B59-683C-40AB-9E52-4883745F163F}"/>
                </a:ext>
              </a:extLst>
            </p:cNvPr>
            <p:cNvSpPr/>
            <p:nvPr/>
          </p:nvSpPr>
          <p:spPr>
            <a:xfrm>
              <a:off x="6732240" y="1628800"/>
              <a:ext cx="1656184" cy="3279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729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F9E95E57-1F75-445E-B2D3-911428E50DC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00683C-2A86-43AA-9A7A-394790769015}"/>
              </a:ext>
            </a:extLst>
          </p:cNvPr>
          <p:cNvSpPr txBox="1"/>
          <p:nvPr/>
        </p:nvSpPr>
        <p:spPr>
          <a:xfrm>
            <a:off x="0" y="980728"/>
            <a:ext cx="9036496" cy="1050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上海化学工业区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相邻地区的关系</a:t>
            </a:r>
          </a:p>
        </p:txBody>
      </p:sp>
      <p:pic>
        <p:nvPicPr>
          <p:cNvPr id="5" name="Picture 4" descr="未命名">
            <a:extLst>
              <a:ext uri="{FF2B5EF4-FFF2-40B4-BE49-F238E27FC236}">
                <a16:creationId xmlns:a16="http://schemas.microsoft.com/office/drawing/2014/main" id="{EBAA3EA1-7D58-4C24-859E-2EB5580F9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80" b="-92"/>
          <a:stretch>
            <a:fillRect/>
          </a:stretch>
        </p:blipFill>
        <p:spPr>
          <a:xfrm>
            <a:off x="533314" y="2021072"/>
            <a:ext cx="8309148" cy="470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703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68A186C2-9091-4D6B-AA09-BC05082C339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50FF98-9732-4D30-9286-C783126440F9}"/>
              </a:ext>
            </a:extLst>
          </p:cNvPr>
          <p:cNvSpPr txBox="1"/>
          <p:nvPr/>
        </p:nvSpPr>
        <p:spPr>
          <a:xfrm>
            <a:off x="0" y="980728"/>
            <a:ext cx="9036496" cy="1050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上海化学工业区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物流、生活配套等</a:t>
            </a:r>
          </a:p>
        </p:txBody>
      </p:sp>
      <p:pic>
        <p:nvPicPr>
          <p:cNvPr id="5" name="Picture 6" descr="6km2规划围垦地20">
            <a:extLst>
              <a:ext uri="{FF2B5EF4-FFF2-40B4-BE49-F238E27FC236}">
                <a16:creationId xmlns:a16="http://schemas.microsoft.com/office/drawing/2014/main" id="{E56A468A-DF6B-44AF-B3D0-BBDBC21E0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174041"/>
            <a:ext cx="6264000" cy="397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167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06C0674F-FC76-4E27-9A24-B70CEEA33F2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1B9565-7D5E-40AE-B389-2732CF9CC42E}"/>
              </a:ext>
            </a:extLst>
          </p:cNvPr>
          <p:cNvSpPr txBox="1"/>
          <p:nvPr/>
        </p:nvSpPr>
        <p:spPr>
          <a:xfrm>
            <a:off x="0" y="980728"/>
            <a:ext cx="9036496" cy="151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上海化学工业区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杭州湾北岸产业带结构图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Picture 2" descr="产业带">
            <a:extLst>
              <a:ext uri="{FF2B5EF4-FFF2-40B4-BE49-F238E27FC236}">
                <a16:creationId xmlns:a16="http://schemas.microsoft.com/office/drawing/2014/main" id="{BD5418FD-2D35-4782-A7AA-BE7C2D59F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64" y="2204864"/>
            <a:ext cx="7632848" cy="429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8920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1087B415-8CCA-4A94-9769-D6AC9DC5B69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8A71D4-86A2-49AD-8C53-008D9F8E4A9B}"/>
              </a:ext>
            </a:extLst>
          </p:cNvPr>
          <p:cNvSpPr txBox="1"/>
          <p:nvPr/>
        </p:nvSpPr>
        <p:spPr>
          <a:xfrm>
            <a:off x="0" y="980728"/>
            <a:ext cx="9036496" cy="1050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上海化学工业区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管道运输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54B5F3-221F-4473-8FDF-3C909A52A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868114"/>
            <a:ext cx="6233105" cy="485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6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B66DCD5-AB32-4680-BF60-EDB3272B0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764" y="1772816"/>
            <a:ext cx="6144471" cy="4844099"/>
          </a:xfrm>
          <a:prstGeom prst="rect">
            <a:avLst/>
          </a:prstGeom>
        </p:spPr>
      </p:pic>
      <p:sp>
        <p:nvSpPr>
          <p:cNvPr id="2" name="Text Box 4">
            <a:extLst>
              <a:ext uri="{FF2B5EF4-FFF2-40B4-BE49-F238E27FC236}">
                <a16:creationId xmlns:a16="http://schemas.microsoft.com/office/drawing/2014/main" id="{CAE580BB-B5DB-4C44-AAD6-D16F7A2D1F9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E81A1E-F994-4316-9E1F-BD4CC82A4056}"/>
              </a:ext>
            </a:extLst>
          </p:cNvPr>
          <p:cNvSpPr txBox="1"/>
          <p:nvPr/>
        </p:nvSpPr>
        <p:spPr>
          <a:xfrm>
            <a:off x="0" y="980728"/>
            <a:ext cx="9036496" cy="1050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上海化学工业区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公路、铁路运输</a:t>
            </a:r>
          </a:p>
        </p:txBody>
      </p:sp>
    </p:spTree>
    <p:extLst>
      <p:ext uri="{BB962C8B-B14F-4D97-AF65-F5344CB8AC3E}">
        <p14:creationId xmlns:p14="http://schemas.microsoft.com/office/powerpoint/2010/main" val="3707583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406ACB1F-A1E3-4B47-8B6F-AB6AA294E21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E5CA95-643F-4C28-B432-0FF555AC8E1C}"/>
              </a:ext>
            </a:extLst>
          </p:cNvPr>
          <p:cNvSpPr txBox="1"/>
          <p:nvPr/>
        </p:nvSpPr>
        <p:spPr>
          <a:xfrm>
            <a:off x="0" y="980728"/>
            <a:ext cx="9036496" cy="1050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上海化学工业区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上海高速公路网</a:t>
            </a:r>
          </a:p>
        </p:txBody>
      </p:sp>
      <p:pic>
        <p:nvPicPr>
          <p:cNvPr id="8194" name="Picture 2" descr="注意！G1501上海绕城高速公路更名为G1503_手机新浪网">
            <a:extLst>
              <a:ext uri="{FF2B5EF4-FFF2-40B4-BE49-F238E27FC236}">
                <a16:creationId xmlns:a16="http://schemas.microsoft.com/office/drawing/2014/main" id="{79AB39DE-C432-4FD1-9F95-077E2EE32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64" y="2165620"/>
            <a:ext cx="5641848" cy="455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25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C2D317ED-10CA-46D0-82E6-B771D44FEEC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ABDCF9-925D-4986-A368-753095D56B99}"/>
              </a:ext>
            </a:extLst>
          </p:cNvPr>
          <p:cNvSpPr txBox="1"/>
          <p:nvPr/>
        </p:nvSpPr>
        <p:spPr>
          <a:xfrm>
            <a:off x="0" y="980728"/>
            <a:ext cx="9036496" cy="2897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世界石油化工产业发展的五大趋势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上中下游产品链有效整合</a:t>
            </a:r>
          </a:p>
          <a:p>
            <a:pPr marL="457200" indent="-457200" algn="just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装置规模越来越大</a:t>
            </a:r>
          </a:p>
          <a:p>
            <a:pPr marL="457200" indent="-457200" algn="just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跨国企业在同一地区进行投资协作</a:t>
            </a:r>
          </a:p>
          <a:p>
            <a:pPr marL="457200" indent="-457200" algn="just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符合生态环保和可持续发展要求</a:t>
            </a:r>
          </a:p>
          <a:p>
            <a:pPr marL="457200" indent="-457200" algn="just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生产重心从石油产地向市场腹地转移 </a:t>
            </a:r>
          </a:p>
        </p:txBody>
      </p:sp>
    </p:spTree>
    <p:extLst>
      <p:ext uri="{BB962C8B-B14F-4D97-AF65-F5344CB8AC3E}">
        <p14:creationId xmlns:p14="http://schemas.microsoft.com/office/powerpoint/2010/main" val="382128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2B6131B6-C7D9-4565-B51A-6A653AA8548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1056EE-8F61-482F-BF1D-C05A4D223E1F}"/>
              </a:ext>
            </a:extLst>
          </p:cNvPr>
          <p:cNvSpPr txBox="1"/>
          <p:nvPr/>
        </p:nvSpPr>
        <p:spPr>
          <a:xfrm>
            <a:off x="0" y="980728"/>
            <a:ext cx="9036496" cy="1866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世界最大化工区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—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美国德克萨斯化工区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规划面积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平方公里，已开发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60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平方公里</a:t>
            </a:r>
          </a:p>
          <a:p>
            <a:pPr marL="342900" indent="-342900" eaLnBrk="1" latinLnBrk="0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占美国石油化工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25%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的生产基地，有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家公司的生产装置</a:t>
            </a:r>
          </a:p>
          <a:p>
            <a:pPr marL="342900" indent="-342900" eaLnBrk="1" latinLnBrk="0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炼油能力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25000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万吨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年，乙烯产量大于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500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万吨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Picture 4" descr="美国休斯顿">
            <a:extLst>
              <a:ext uri="{FF2B5EF4-FFF2-40B4-BE49-F238E27FC236}">
                <a16:creationId xmlns:a16="http://schemas.microsoft.com/office/drawing/2014/main" id="{5C96F925-164A-45F6-BED4-6D506270C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27" y="2785196"/>
            <a:ext cx="7586146" cy="387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424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EB0BEA2E-9435-49D9-8C26-C7ED451E5C7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CE4823-6B9C-48C1-8638-72957D8C5E50}"/>
              </a:ext>
            </a:extLst>
          </p:cNvPr>
          <p:cNvSpPr txBox="1"/>
          <p:nvPr/>
        </p:nvSpPr>
        <p:spPr>
          <a:xfrm>
            <a:off x="0" y="980728"/>
            <a:ext cx="9036496" cy="1866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比利时安特卫普化工区</a:t>
            </a:r>
          </a:p>
          <a:p>
            <a:pPr marL="342900" indent="-342900" algn="just" eaLnBrk="1" latinLnBrk="0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世界第二化工生产基地，占地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37 km</a:t>
            </a:r>
            <a:r>
              <a:rPr lang="en-US" altLang="zh-CN" sz="2400" b="1" baseline="30000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，炼油化工用地占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75%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，拥有五家炼油厂，生产能力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3500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万吨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年，裂解乙烯装置能力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160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万吨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年。</a:t>
            </a:r>
          </a:p>
        </p:txBody>
      </p:sp>
      <p:pic>
        <p:nvPicPr>
          <p:cNvPr id="5" name="Picture 4" descr="比利时安特卫普">
            <a:extLst>
              <a:ext uri="{FF2B5EF4-FFF2-40B4-BE49-F238E27FC236}">
                <a16:creationId xmlns:a16="http://schemas.microsoft.com/office/drawing/2014/main" id="{A0C9CB4B-B1F3-4FE2-8CBD-9791C7228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584" y="2785196"/>
            <a:ext cx="7842018" cy="393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210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26F85622-E971-4B6E-9F11-1486CD52BC5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8FE97A-FCE3-462C-B4F5-12CB87A8808B}"/>
              </a:ext>
            </a:extLst>
          </p:cNvPr>
          <p:cNvSpPr txBox="1"/>
          <p:nvPr/>
        </p:nvSpPr>
        <p:spPr>
          <a:xfrm>
            <a:off x="0" y="980728"/>
            <a:ext cx="9036496" cy="1404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韩国丽川化工区</a:t>
            </a:r>
          </a:p>
          <a:p>
            <a:pPr marL="342900" indent="-342900" algn="just" eaLnBrk="1" latinLnBrk="0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总面积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26.73 km</a:t>
            </a:r>
            <a:r>
              <a:rPr lang="en-US" altLang="zh-CN" sz="2400" b="1" baseline="30000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 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，炼油能力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3168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万吨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年，乙烯产量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275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万吨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年。</a:t>
            </a:r>
          </a:p>
        </p:txBody>
      </p:sp>
      <p:pic>
        <p:nvPicPr>
          <p:cNvPr id="5" name="Picture 4" descr="韩国丽川">
            <a:extLst>
              <a:ext uri="{FF2B5EF4-FFF2-40B4-BE49-F238E27FC236}">
                <a16:creationId xmlns:a16="http://schemas.microsoft.com/office/drawing/2014/main" id="{0BE7737F-AA07-4CF9-AF76-BAF5F330B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31" y="2433416"/>
            <a:ext cx="8057914" cy="429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8951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20" name="Rectangle 4"/>
          <p:cNvSpPr/>
          <p:nvPr>
            <p:custDataLst>
              <p:tags r:id="rId1"/>
            </p:custDataLst>
          </p:nvPr>
        </p:nvSpPr>
        <p:spPr>
          <a:xfrm>
            <a:off x="0" y="980728"/>
            <a:ext cx="9036496" cy="5078313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514350" indent="-514350" eaLnBrk="1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项目名称 </a:t>
            </a:r>
          </a:p>
          <a:p>
            <a:pPr marL="514350" indent="-514350" eaLnBrk="1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项目内容 </a:t>
            </a:r>
          </a:p>
          <a:p>
            <a:pPr marL="514350" indent="-514350" eaLnBrk="1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工艺技术来源</a:t>
            </a:r>
          </a:p>
          <a:p>
            <a:pPr marL="514350" indent="-514350" eaLnBrk="1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产品市场</a:t>
            </a:r>
          </a:p>
          <a:p>
            <a:pPr marL="514350" indent="-514350" eaLnBrk="1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环境保护和劳动定员</a:t>
            </a:r>
          </a:p>
          <a:p>
            <a:pPr marL="514350" indent="-514350" eaLnBrk="1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原材料来源及外协条件</a:t>
            </a:r>
          </a:p>
          <a:p>
            <a:pPr marL="514350" indent="-514350" eaLnBrk="1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投资估算及资金筹措（偿还能力的大体测算，利用外资项目要说明利用外资的可能性）</a:t>
            </a:r>
          </a:p>
          <a:p>
            <a:pPr marL="514350" indent="-514350" eaLnBrk="1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项目大致进展（项目实施规划设想）</a:t>
            </a:r>
          </a:p>
          <a:p>
            <a:pPr marL="514350" indent="-514350" eaLnBrk="1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初步技术经济评价（经济效益和社会效益）</a:t>
            </a:r>
          </a:p>
          <a:p>
            <a:pPr eaLnBrk="1" hangingPunct="1"/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BF8DEEB-AF1F-4112-97B0-F906A2AEDDC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1" y="124959"/>
            <a:ext cx="914400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项目建议书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DD15FB-445F-4B26-B1DD-8B08A316FA3C}"/>
              </a:ext>
            </a:extLst>
          </p:cNvPr>
          <p:cNvSpPr txBox="1"/>
          <p:nvPr/>
        </p:nvSpPr>
        <p:spPr>
          <a:xfrm>
            <a:off x="3275856" y="32626"/>
            <a:ext cx="35762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目的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内容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编制要点    上报审批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7F0310-FCAA-4DE6-9869-1CB662A32CC3}"/>
              </a:ext>
            </a:extLst>
          </p:cNvPr>
          <p:cNvSpPr/>
          <p:nvPr/>
        </p:nvSpPr>
        <p:spPr>
          <a:xfrm>
            <a:off x="4860032" y="98892"/>
            <a:ext cx="792088" cy="3517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61409022-1EB6-48D7-ADBD-EF5584381DC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84923D-DC15-4071-82D1-8522DF16B774}"/>
              </a:ext>
            </a:extLst>
          </p:cNvPr>
          <p:cNvSpPr txBox="1"/>
          <p:nvPr/>
        </p:nvSpPr>
        <p:spPr>
          <a:xfrm>
            <a:off x="0" y="980728"/>
            <a:ext cx="9036496" cy="1866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新加坡裕廊化工区</a:t>
            </a:r>
          </a:p>
          <a:p>
            <a:pPr marL="342900" indent="-342900" eaLnBrk="1" latinLnBrk="0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亚太区较重要的石油化工生产基地，自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70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年代末开始建设化工装置，形成了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28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km</a:t>
            </a:r>
            <a:r>
              <a:rPr lang="en-US" altLang="zh-CN" sz="2400" b="1" baseline="30000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工业建设用地。</a:t>
            </a:r>
          </a:p>
          <a:p>
            <a:pPr marL="342900" indent="-342900" eaLnBrk="1" latinLnBrk="0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炼油能力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3820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万吨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年，乙烯产量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300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万吨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年。</a:t>
            </a:r>
          </a:p>
        </p:txBody>
      </p:sp>
      <p:pic>
        <p:nvPicPr>
          <p:cNvPr id="16386" name="Picture 2" descr="裕廊工业园模式解读Ⅲ|宝剑锋从磨砺出 -中国产业园区大会">
            <a:extLst>
              <a:ext uri="{FF2B5EF4-FFF2-40B4-BE49-F238E27FC236}">
                <a16:creationId xmlns:a16="http://schemas.microsoft.com/office/drawing/2014/main" id="{3630D8B7-D414-4452-B0F3-7D8C22FDB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59" y="2891321"/>
            <a:ext cx="7218657" cy="379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483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3F31C1D6-D95E-4139-BA0D-9BD51100760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56F813D-D769-4A3F-BCCE-25A8F4A290F5}"/>
              </a:ext>
            </a:extLst>
          </p:cNvPr>
          <p:cNvSpPr txBox="1"/>
          <p:nvPr/>
        </p:nvSpPr>
        <p:spPr>
          <a:xfrm>
            <a:off x="0" y="980728"/>
            <a:ext cx="9036496" cy="2327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马来西亚关丹化工区</a:t>
            </a:r>
          </a:p>
          <a:p>
            <a:pPr marL="342900" indent="-342900" algn="just" eaLnBrk="1" latinLnBrk="0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计划占地面积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40 km</a:t>
            </a:r>
            <a:r>
              <a:rPr lang="en-US" altLang="zh-CN" sz="2400" b="1" baseline="30000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 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，现已开发 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8.5 km</a:t>
            </a:r>
            <a:r>
              <a:rPr lang="en-US" altLang="zh-CN" sz="2400" b="1" baseline="30000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 </a:t>
            </a:r>
            <a:endParaRPr lang="en-US" altLang="zh-CN" sz="2400" b="1" dirty="0">
              <a:ln>
                <a:noFill/>
              </a:ln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 eaLnBrk="1" latinLnBrk="0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马来西亚最大的石油化工生产基地，已有</a:t>
            </a:r>
            <a:r>
              <a:rPr lang="en-US" altLang="zh-CN" sz="2400" b="1" dirty="0" err="1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Amaco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Petronas, Eastman, Kaneka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BASF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等公司投资。</a:t>
            </a:r>
          </a:p>
          <a:p>
            <a:pPr marL="342900" indent="-342900" algn="just" eaLnBrk="1" latinLnBrk="0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主要产品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PTA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MTBE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、丁烯、丙烯和丙烯酸等。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19047-E78F-4718-B455-E4F9E735A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84" y="3308416"/>
            <a:ext cx="7197431" cy="3415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3910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C5FDBA57-FA77-4082-A182-3D6C2BB37D0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D35A90-16F7-477C-89FE-2C7073E70C88}"/>
              </a:ext>
            </a:extLst>
          </p:cNvPr>
          <p:cNvSpPr txBox="1"/>
          <p:nvPr/>
        </p:nvSpPr>
        <p:spPr>
          <a:xfrm>
            <a:off x="0" y="980728"/>
            <a:ext cx="9036496" cy="1866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中国台湾省六轻化工区</a:t>
            </a:r>
          </a:p>
          <a:p>
            <a:pPr marL="342900" indent="-342900" eaLnBrk="1" latinLnBrk="0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占地面积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20.96 km</a:t>
            </a:r>
            <a:r>
              <a:rPr lang="en-US" altLang="zh-CN" sz="2400" b="1" baseline="30000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 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台塑、南亚、台化、台湾小松等企业入驻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;</a:t>
            </a:r>
          </a:p>
          <a:p>
            <a:pPr marL="342900" indent="-342900" eaLnBrk="1" latinLnBrk="0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区内有电厂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发电容量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180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万瓦；</a:t>
            </a:r>
            <a:endParaRPr lang="en-US" altLang="zh-CN" sz="2400" b="1" dirty="0">
              <a:ln>
                <a:noFill/>
              </a:ln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炼油厂年炼原油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2100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万吨；乙烯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290 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万吨</a:t>
            </a:r>
            <a:r>
              <a:rPr lang="en-US" altLang="zh-CN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年。</a:t>
            </a:r>
          </a:p>
        </p:txBody>
      </p:sp>
      <p:pic>
        <p:nvPicPr>
          <p:cNvPr id="5" name="Picture 4" descr="台湾六轻">
            <a:extLst>
              <a:ext uri="{FF2B5EF4-FFF2-40B4-BE49-F238E27FC236}">
                <a16:creationId xmlns:a16="http://schemas.microsoft.com/office/drawing/2014/main" id="{62E49C78-620D-41B9-A0C7-C456C315B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46" y="2924944"/>
            <a:ext cx="794148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373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496DC0AF-C8BB-4033-8154-1118F1BB79C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CCB84F-1CBA-4027-A840-8D872A770354}"/>
              </a:ext>
            </a:extLst>
          </p:cNvPr>
          <p:cNvSpPr txBox="1"/>
          <p:nvPr/>
        </p:nvSpPr>
        <p:spPr>
          <a:xfrm>
            <a:off x="0" y="980728"/>
            <a:ext cx="9036496" cy="1658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可行性研究的内容</a:t>
            </a:r>
          </a:p>
          <a:p>
            <a:pPr marL="342900" indent="-342900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可行性研究的步骤</a:t>
            </a:r>
          </a:p>
          <a:p>
            <a:pPr marL="342900" indent="-342900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可行性研究的依据、作用和注意事项 </a:t>
            </a:r>
          </a:p>
        </p:txBody>
      </p:sp>
    </p:spTree>
    <p:extLst>
      <p:ext uri="{BB962C8B-B14F-4D97-AF65-F5344CB8AC3E}">
        <p14:creationId xmlns:p14="http://schemas.microsoft.com/office/powerpoint/2010/main" val="3139382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F5A17A88-490A-4978-BEE8-08700773D5C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71003B-8635-4060-9A61-7EAD364A9D2F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步骤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   作用    注意事项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24B16DF-0B5C-4B3E-A02A-F905EB055CF1}"/>
              </a:ext>
            </a:extLst>
          </p:cNvPr>
          <p:cNvSpPr/>
          <p:nvPr/>
        </p:nvSpPr>
        <p:spPr>
          <a:xfrm>
            <a:off x="3029749" y="114018"/>
            <a:ext cx="864096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4030B7-38BC-4127-9A34-B9C77FDA54BA}"/>
              </a:ext>
            </a:extLst>
          </p:cNvPr>
          <p:cNvSpPr txBox="1"/>
          <p:nvPr/>
        </p:nvSpPr>
        <p:spPr>
          <a:xfrm>
            <a:off x="-1576" y="980728"/>
            <a:ext cx="9038072" cy="1896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总论</a:t>
            </a:r>
          </a:p>
          <a:p>
            <a:pPr marL="457200" indent="-457200" eaLnBrk="1" hangingPunct="1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市场情况及工厂规模</a:t>
            </a:r>
          </a:p>
          <a:p>
            <a:pPr marL="457200" indent="-457200" eaLnBrk="1" hangingPunct="1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资源、原材料、能源及其主要公用设施情况</a:t>
            </a:r>
          </a:p>
          <a:p>
            <a:pPr marL="457200" indent="-457200" eaLnBrk="1" hangingPunct="1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建厂条件及厂址方案</a:t>
            </a:r>
          </a:p>
        </p:txBody>
      </p:sp>
      <p:pic>
        <p:nvPicPr>
          <p:cNvPr id="8" name="Picture 4" descr="BD06554_">
            <a:extLst>
              <a:ext uri="{FF2B5EF4-FFF2-40B4-BE49-F238E27FC236}">
                <a16:creationId xmlns:a16="http://schemas.microsoft.com/office/drawing/2014/main" id="{B4CD1F00-A269-4171-B078-794D4B797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085" y="3212976"/>
            <a:ext cx="37084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665506-05B8-4B43-B9A0-C4E4800A2CB4}"/>
              </a:ext>
            </a:extLst>
          </p:cNvPr>
          <p:cNvSpPr txBox="1"/>
          <p:nvPr/>
        </p:nvSpPr>
        <p:spPr>
          <a:xfrm>
            <a:off x="4211960" y="2652874"/>
            <a:ext cx="4824536" cy="328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ct val="125000"/>
              </a:lnSpc>
              <a:buFont typeface="+mj-lt"/>
              <a:buAutoNum type="arabicPeriod" startAt="5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项目的技术方案</a:t>
            </a:r>
          </a:p>
          <a:p>
            <a:pPr marL="457200" indent="-457200" eaLnBrk="1" hangingPunct="1">
              <a:lnSpc>
                <a:spcPct val="125000"/>
              </a:lnSpc>
              <a:buFont typeface="+mj-lt"/>
              <a:buAutoNum type="arabicPeriod" startAt="5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环境保护</a:t>
            </a:r>
          </a:p>
          <a:p>
            <a:pPr marL="457200" indent="-457200" eaLnBrk="1" hangingPunct="1">
              <a:lnSpc>
                <a:spcPct val="125000"/>
              </a:lnSpc>
              <a:buFont typeface="+mj-lt"/>
              <a:buAutoNum type="arabicPeriod" startAt="5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工厂机构、管理及定员</a:t>
            </a:r>
          </a:p>
          <a:p>
            <a:pPr marL="457200" indent="-457200" eaLnBrk="1" hangingPunct="1">
              <a:lnSpc>
                <a:spcPct val="125000"/>
              </a:lnSpc>
              <a:buFont typeface="+mj-lt"/>
              <a:buAutoNum type="arabicPeriod" startAt="5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项目实施计划及进度要求</a:t>
            </a:r>
          </a:p>
          <a:p>
            <a:pPr marL="457200" indent="-457200" eaLnBrk="1" hangingPunct="1">
              <a:lnSpc>
                <a:spcPct val="125000"/>
              </a:lnSpc>
              <a:buFont typeface="+mj-lt"/>
              <a:buAutoNum type="arabicPeriod" startAt="5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企业经济和国民经济评价</a:t>
            </a:r>
          </a:p>
          <a:p>
            <a:pPr marL="457200" indent="-457200" eaLnBrk="1" hangingPunct="1">
              <a:lnSpc>
                <a:spcPct val="125000"/>
              </a:lnSpc>
              <a:buFont typeface="+mj-lt"/>
              <a:buAutoNum type="arabicPeriod" startAt="5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不确定分析</a:t>
            </a:r>
          </a:p>
          <a:p>
            <a:pPr marL="457200" indent="-457200" eaLnBrk="1" hangingPunct="1">
              <a:lnSpc>
                <a:spcPct val="125000"/>
              </a:lnSpc>
              <a:buFont typeface="+mj-lt"/>
              <a:buAutoNum type="arabicPeriod" startAt="5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结论</a:t>
            </a:r>
          </a:p>
        </p:txBody>
      </p:sp>
    </p:spTree>
    <p:extLst>
      <p:ext uri="{BB962C8B-B14F-4D97-AF65-F5344CB8AC3E}">
        <p14:creationId xmlns:p14="http://schemas.microsoft.com/office/powerpoint/2010/main" val="44072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B8C1D8F7-6109-495B-9DCF-DCCFD64AFC4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35B8ED-EF5B-4293-BCFF-89A9B2F08B8D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步骤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   作用    注意事项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21C293-8F01-4C31-9265-F78D5C058027}"/>
              </a:ext>
            </a:extLst>
          </p:cNvPr>
          <p:cNvSpPr/>
          <p:nvPr/>
        </p:nvSpPr>
        <p:spPr>
          <a:xfrm>
            <a:off x="3029749" y="114018"/>
            <a:ext cx="864096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6DC13C-62A8-4C38-8097-04796D032937}"/>
              </a:ext>
            </a:extLst>
          </p:cNvPr>
          <p:cNvSpPr txBox="1"/>
          <p:nvPr/>
        </p:nvSpPr>
        <p:spPr>
          <a:xfrm>
            <a:off x="-6460" y="980728"/>
            <a:ext cx="9038072" cy="3358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总论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1.1 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概述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项目背景、投资的必要性和经济意义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1.2 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研究结果概要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项目研究的主要内容和论据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评价结论性意见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1.3 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存在的主要问题和意见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124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197807ED-754D-470F-B7C4-7743BF821ED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BE309D-1B26-4D73-890B-97710E09659D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步骤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   作用    注意事项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87DEAB-74E1-4355-A533-75CDB945FF0A}"/>
              </a:ext>
            </a:extLst>
          </p:cNvPr>
          <p:cNvSpPr/>
          <p:nvPr/>
        </p:nvSpPr>
        <p:spPr>
          <a:xfrm>
            <a:off x="3029749" y="114018"/>
            <a:ext cx="864096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96BE63-7ED8-4EFB-9B41-9C530F94D3B3}"/>
              </a:ext>
            </a:extLst>
          </p:cNvPr>
          <p:cNvSpPr txBox="1"/>
          <p:nvPr/>
        </p:nvSpPr>
        <p:spPr>
          <a:xfrm>
            <a:off x="-6460" y="980728"/>
            <a:ext cx="9038072" cy="581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国内外需求状况和市场预测</a:t>
            </a:r>
          </a:p>
        </p:txBody>
      </p:sp>
      <p:pic>
        <p:nvPicPr>
          <p:cNvPr id="21506" name="Picture 2" descr="2020年中国己二腈行业消费现状分析，短期内行业垄断较难改变「图」_趋势频道-华经情报网">
            <a:extLst>
              <a:ext uri="{FF2B5EF4-FFF2-40B4-BE49-F238E27FC236}">
                <a16:creationId xmlns:a16="http://schemas.microsoft.com/office/drawing/2014/main" id="{5CA22080-C27E-4046-8213-A5978C516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06" b="7379"/>
          <a:stretch/>
        </p:blipFill>
        <p:spPr bwMode="auto">
          <a:xfrm>
            <a:off x="4827274" y="1412776"/>
            <a:ext cx="3672408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2020年中国己二腈行业消费现状分析，短期内行业垄断较难改变「图」_趋势频道-华经情报网">
            <a:extLst>
              <a:ext uri="{FF2B5EF4-FFF2-40B4-BE49-F238E27FC236}">
                <a16:creationId xmlns:a16="http://schemas.microsoft.com/office/drawing/2014/main" id="{29001450-4971-4759-93B8-2ED036EC6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88" y="4077072"/>
            <a:ext cx="3426857" cy="250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6">
            <a:extLst>
              <a:ext uri="{FF2B5EF4-FFF2-40B4-BE49-F238E27FC236}">
                <a16:creationId xmlns:a16="http://schemas.microsoft.com/office/drawing/2014/main" id="{0E51B2BC-01B7-4BA0-BA49-5D479B81C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431" y="1676684"/>
            <a:ext cx="4139952" cy="189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国内外生产能力：产品进出口情况及单价、总金额近远期的需求和分配、消费去向说明预测方向和结论。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7DD577E9-0BB6-4EF6-A30F-952AA47B8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981" y="4485483"/>
            <a:ext cx="4391992" cy="189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产品的价格分析：国内外产品价格现状、分析比较，价格的稳定性及变化趋势预测，价格确定原则和意见。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397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A7F98B8A-D602-49FE-ADED-911498D751A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D9FEF4-958B-4D38-B976-0D849554DD3F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步骤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   作用    注意事项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5A4C26E-37F4-401A-924C-07766CE52723}"/>
              </a:ext>
            </a:extLst>
          </p:cNvPr>
          <p:cNvSpPr/>
          <p:nvPr/>
        </p:nvSpPr>
        <p:spPr>
          <a:xfrm>
            <a:off x="3029749" y="114018"/>
            <a:ext cx="864096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0FB025-6963-4F80-96A3-85FFDF24AB80}"/>
              </a:ext>
            </a:extLst>
          </p:cNvPr>
          <p:cNvSpPr txBox="1"/>
          <p:nvPr/>
        </p:nvSpPr>
        <p:spPr>
          <a:xfrm>
            <a:off x="-6460" y="980728"/>
            <a:ext cx="9038072" cy="2897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产品方案及生产规模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3.1  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产品方案、技术经济比较</a:t>
            </a: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3.2  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生产规模：确定生产规模的原则，生产规划，分期建设和生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    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产能力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3.3  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产品销售：产品在国内外市场销售设想、措施、逐年销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    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售规划</a:t>
            </a:r>
          </a:p>
        </p:txBody>
      </p:sp>
    </p:spTree>
    <p:extLst>
      <p:ext uri="{BB962C8B-B14F-4D97-AF65-F5344CB8AC3E}">
        <p14:creationId xmlns:p14="http://schemas.microsoft.com/office/powerpoint/2010/main" val="281037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A0EAB1C3-668C-4DEA-8975-E3B8F2F2DD0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313F0C-3863-4D3E-8A2D-48AC6B777BC4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步骤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   作用    注意事项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054746-9CD0-47EB-801C-F154C3849E1B}"/>
              </a:ext>
            </a:extLst>
          </p:cNvPr>
          <p:cNvSpPr/>
          <p:nvPr/>
        </p:nvSpPr>
        <p:spPr>
          <a:xfrm>
            <a:off x="3029749" y="114018"/>
            <a:ext cx="864096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78CB3C-7B32-454C-96E1-E72AFBA2F5B6}"/>
              </a:ext>
            </a:extLst>
          </p:cNvPr>
          <p:cNvSpPr txBox="1"/>
          <p:nvPr/>
        </p:nvSpPr>
        <p:spPr>
          <a:xfrm>
            <a:off x="-6460" y="980728"/>
            <a:ext cx="9038072" cy="581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建厂条件及厂址方案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Picture 6" descr="规划模型照片h">
            <a:extLst>
              <a:ext uri="{FF2B5EF4-FFF2-40B4-BE49-F238E27FC236}">
                <a16:creationId xmlns:a16="http://schemas.microsoft.com/office/drawing/2014/main" id="{04B20686-302D-43D2-9894-7B9C4F30D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64" y="1600837"/>
            <a:ext cx="7632848" cy="4905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7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20FE5059-8BCD-4B3C-A260-510777D0F1C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16A39E-6C59-4119-839C-1AA9AD06908D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步骤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   作用    注意事项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B62DF2-0C1D-45A6-8F11-B3BE2078B265}"/>
              </a:ext>
            </a:extLst>
          </p:cNvPr>
          <p:cNvSpPr/>
          <p:nvPr/>
        </p:nvSpPr>
        <p:spPr>
          <a:xfrm>
            <a:off x="3029749" y="114018"/>
            <a:ext cx="864096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5285FB-0580-4D31-8725-CA3662489E42}"/>
              </a:ext>
            </a:extLst>
          </p:cNvPr>
          <p:cNvSpPr txBox="1"/>
          <p:nvPr/>
        </p:nvSpPr>
        <p:spPr>
          <a:xfrm>
            <a:off x="-6460" y="980728"/>
            <a:ext cx="9038072" cy="243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工艺技术方案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5.1 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工艺技术方案的选择：国内外工艺技术概况，技术方案比较，推荐的技术方案说明；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5.2 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物料平衡和消耗定额：原料、燃料、动力消耗定额与国际先进水平的比较。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7650" name="Picture 2" descr="焦化厂工艺流程图_word文档在线阅读与下载_无忧文档">
            <a:extLst>
              <a:ext uri="{FF2B5EF4-FFF2-40B4-BE49-F238E27FC236}">
                <a16:creationId xmlns:a16="http://schemas.microsoft.com/office/drawing/2014/main" id="{47CFFB8D-CBD3-4AA6-B6F8-525D7F0CC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938" y="3126268"/>
            <a:ext cx="5437900" cy="361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76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4496C74-EA4C-47F9-BE62-565DF6106AE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80728"/>
            <a:ext cx="9036496" cy="2358466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阐明工艺技术路线</a:t>
            </a:r>
          </a:p>
          <a:p>
            <a:pPr marL="457200" indent="-457200" eaLnBrk="1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厂址设置地的基本条件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市场情况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投资匡算</a:t>
            </a:r>
          </a:p>
          <a:p>
            <a:pPr marL="457200" indent="-457200" eaLnBrk="1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经济效益的基本估算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5572DEFA-60BD-45C8-A315-B84615B8F50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1" y="124959"/>
            <a:ext cx="914400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项目建议书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26DA8D-52B0-4351-90FC-1A83A869E613}"/>
              </a:ext>
            </a:extLst>
          </p:cNvPr>
          <p:cNvSpPr txBox="1"/>
          <p:nvPr/>
        </p:nvSpPr>
        <p:spPr>
          <a:xfrm>
            <a:off x="3282556" y="45012"/>
            <a:ext cx="35762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目的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编制要点   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上报审批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016AF21-B333-4FE4-984F-226657F7B655}"/>
              </a:ext>
            </a:extLst>
          </p:cNvPr>
          <p:cNvSpPr/>
          <p:nvPr/>
        </p:nvSpPr>
        <p:spPr>
          <a:xfrm>
            <a:off x="3161668" y="460871"/>
            <a:ext cx="1526220" cy="3517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433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8E44C42C-6C80-46C8-85FC-2B14C327A4A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5D1E65-DB54-43B9-83BC-4D88D5B74D40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步骤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   作用    注意事项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A29490A-239C-4B08-8640-A2B3ADE064F5}"/>
              </a:ext>
            </a:extLst>
          </p:cNvPr>
          <p:cNvSpPr/>
          <p:nvPr/>
        </p:nvSpPr>
        <p:spPr>
          <a:xfrm>
            <a:off x="3029749" y="114018"/>
            <a:ext cx="864096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3039AA-3C31-4C24-A5D5-E2BE1F0C9D3A}"/>
              </a:ext>
            </a:extLst>
          </p:cNvPr>
          <p:cNvSpPr txBox="1"/>
          <p:nvPr/>
        </p:nvSpPr>
        <p:spPr>
          <a:xfrm>
            <a:off x="-6460" y="980728"/>
            <a:ext cx="9038072" cy="151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工艺技术方案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5.3 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主要设备选型：提出大型、超限设备的名称，提出设备的国内外分交方案或与国内外厂商合作制造方案。 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0722" name="Picture 2" descr="SEI设计全球最重加氢反应器完工 | 工程建设公司">
            <a:extLst>
              <a:ext uri="{FF2B5EF4-FFF2-40B4-BE49-F238E27FC236}">
                <a16:creationId xmlns:a16="http://schemas.microsoft.com/office/drawing/2014/main" id="{7183DA83-E02E-41BC-A3BB-C4E980299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8" b="22119"/>
          <a:stretch/>
        </p:blipFill>
        <p:spPr bwMode="auto">
          <a:xfrm>
            <a:off x="899592" y="2631730"/>
            <a:ext cx="7033190" cy="362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84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09BB6AD3-8B90-4F30-82A0-89CB2820EC7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76DA26-0BD8-4F0A-AF97-6A3EAFF544A9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步骤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   作用    注意事项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A585D2-8C17-41AA-AB4A-7D47895C9196}"/>
              </a:ext>
            </a:extLst>
          </p:cNvPr>
          <p:cNvSpPr/>
          <p:nvPr/>
        </p:nvSpPr>
        <p:spPr>
          <a:xfrm>
            <a:off x="3029749" y="114018"/>
            <a:ext cx="864096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3933A8-B221-418D-95E1-1BFD7B92ABD5}"/>
              </a:ext>
            </a:extLst>
          </p:cNvPr>
          <p:cNvSpPr txBox="1"/>
          <p:nvPr/>
        </p:nvSpPr>
        <p:spPr>
          <a:xfrm>
            <a:off x="-6460" y="980728"/>
            <a:ext cx="9038072" cy="581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自动化水平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1748" name="Picture 4" descr="DCS控制系统【价格 批发 公司】-淮安迪奥德自动化系统有限公司">
            <a:extLst>
              <a:ext uri="{FF2B5EF4-FFF2-40B4-BE49-F238E27FC236}">
                <a16:creationId xmlns:a16="http://schemas.microsoft.com/office/drawing/2014/main" id="{E369240C-29FF-459A-AC03-FF7A1C47F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81" b="5720"/>
          <a:stretch/>
        </p:blipFill>
        <p:spPr bwMode="auto">
          <a:xfrm>
            <a:off x="539552" y="1772816"/>
            <a:ext cx="8064896" cy="474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3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5EF958A3-8059-41F3-AC82-006EA28FAC1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2CBDF2-6CE9-42CA-9FF5-4EE249839A33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步骤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   作用    注意事项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928ABB-EF9D-46A6-9295-207E40472EB5}"/>
              </a:ext>
            </a:extLst>
          </p:cNvPr>
          <p:cNvSpPr/>
          <p:nvPr/>
        </p:nvSpPr>
        <p:spPr>
          <a:xfrm>
            <a:off x="3029749" y="114018"/>
            <a:ext cx="864096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49B350-85A7-491C-A818-1C4D7E1D3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24" y="1667050"/>
            <a:ext cx="7377528" cy="468815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0BCDC75-9B7E-417F-A616-F48A11636C84}"/>
              </a:ext>
            </a:extLst>
          </p:cNvPr>
          <p:cNvSpPr txBox="1"/>
          <p:nvPr/>
        </p:nvSpPr>
        <p:spPr>
          <a:xfrm>
            <a:off x="-6460" y="980728"/>
            <a:ext cx="9150460" cy="581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公用工程及辅助设施方案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51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12B2C5F5-86C2-4E7E-B66E-686486723A8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321510-2215-45F8-B628-8DD08C451F03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步骤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   作用    注意事项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BBF7CB3-3B97-411B-96D7-B096EE751319}"/>
              </a:ext>
            </a:extLst>
          </p:cNvPr>
          <p:cNvSpPr/>
          <p:nvPr/>
        </p:nvSpPr>
        <p:spPr>
          <a:xfrm>
            <a:off x="3029749" y="114018"/>
            <a:ext cx="864096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D889CD-EAA2-4127-8A2B-108BBF4D8FE9}"/>
              </a:ext>
            </a:extLst>
          </p:cNvPr>
          <p:cNvSpPr txBox="1"/>
          <p:nvPr/>
        </p:nvSpPr>
        <p:spPr>
          <a:xfrm>
            <a:off x="-6460" y="980728"/>
            <a:ext cx="9150460" cy="581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公用工程及辅助设施方案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3794" name="Picture 2" descr="施工临时用电负荷计算方法，每一条你都需要！-施工技术-筑龙建筑施工论坛">
            <a:extLst>
              <a:ext uri="{FF2B5EF4-FFF2-40B4-BE49-F238E27FC236}">
                <a16:creationId xmlns:a16="http://schemas.microsoft.com/office/drawing/2014/main" id="{5B53EDB4-A7CA-42BE-8D48-948142B04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195" y="1295182"/>
            <a:ext cx="4248472" cy="271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192DBB2-77F4-4684-9462-5B49CB86D0C5}"/>
              </a:ext>
            </a:extLst>
          </p:cNvPr>
          <p:cNvSpPr txBox="1"/>
          <p:nvPr/>
        </p:nvSpPr>
        <p:spPr>
          <a:xfrm>
            <a:off x="5004048" y="5051011"/>
            <a:ext cx="3636404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给排水（种类、量）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Picture 2" descr="SBR工艺流程介绍_宏森环保污水处理设备厂家官网">
            <a:extLst>
              <a:ext uri="{FF2B5EF4-FFF2-40B4-BE49-F238E27FC236}">
                <a16:creationId xmlns:a16="http://schemas.microsoft.com/office/drawing/2014/main" id="{83C06825-8E19-4545-8F90-2E957E630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3925926"/>
            <a:ext cx="3913694" cy="279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FE8F354-5B7C-4267-9060-5D09DAC163B0}"/>
              </a:ext>
            </a:extLst>
          </p:cNvPr>
          <p:cNvSpPr txBox="1"/>
          <p:nvPr/>
        </p:nvSpPr>
        <p:spPr>
          <a:xfrm>
            <a:off x="302521" y="2239878"/>
            <a:ext cx="3913694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用电负荷、等级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85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E114CA6B-9366-4710-9828-F8D20CFF0EC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800A0-E1BF-4BCC-8B54-90BA0DBEC516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步骤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   作用    注意事项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FD89F4-E706-463E-B0E6-A85837C4A25B}"/>
              </a:ext>
            </a:extLst>
          </p:cNvPr>
          <p:cNvSpPr/>
          <p:nvPr/>
        </p:nvSpPr>
        <p:spPr>
          <a:xfrm>
            <a:off x="3029749" y="114018"/>
            <a:ext cx="864096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30ACAB-9107-4323-BD8C-CDCF5FD5261B}"/>
              </a:ext>
            </a:extLst>
          </p:cNvPr>
          <p:cNvSpPr txBox="1"/>
          <p:nvPr/>
        </p:nvSpPr>
        <p:spPr>
          <a:xfrm>
            <a:off x="-6460" y="980728"/>
            <a:ext cx="9150460" cy="581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公用工程及辅助设施方案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74E7CF-FA6A-413D-83F7-5C54DAB819C1}"/>
              </a:ext>
            </a:extLst>
          </p:cNvPr>
          <p:cNvSpPr txBox="1"/>
          <p:nvPr/>
        </p:nvSpPr>
        <p:spPr>
          <a:xfrm>
            <a:off x="310993" y="6244932"/>
            <a:ext cx="3636404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运输方案、量、工具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9A65CD-50B9-45A1-955F-E62FD9BDB7DE}"/>
              </a:ext>
            </a:extLst>
          </p:cNvPr>
          <p:cNvSpPr txBox="1"/>
          <p:nvPr/>
        </p:nvSpPr>
        <p:spPr>
          <a:xfrm>
            <a:off x="3076699" y="3474335"/>
            <a:ext cx="2757311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维修设施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Picture 2" descr="工业设备清洗 - 循环水处理-循环水处理加药设备及工业水处理服务公司-苏州安峰环保实力厂家">
            <a:extLst>
              <a:ext uri="{FF2B5EF4-FFF2-40B4-BE49-F238E27FC236}">
                <a16:creationId xmlns:a16="http://schemas.microsoft.com/office/drawing/2014/main" id="{B8B3E02F-B8B5-4461-86FC-7123A6771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6" b="9560"/>
          <a:stretch/>
        </p:blipFill>
        <p:spPr bwMode="auto">
          <a:xfrm>
            <a:off x="2824531" y="1538140"/>
            <a:ext cx="3052464" cy="196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6">
            <a:extLst>
              <a:ext uri="{FF2B5EF4-FFF2-40B4-BE49-F238E27FC236}">
                <a16:creationId xmlns:a16="http://schemas.microsoft.com/office/drawing/2014/main" id="{392C4DE8-9913-4538-B290-A5F61B373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0337" y="3970989"/>
            <a:ext cx="3387060" cy="203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008">
            <a:extLst>
              <a:ext uri="{FF2B5EF4-FFF2-40B4-BE49-F238E27FC236}">
                <a16:creationId xmlns:a16="http://schemas.microsoft.com/office/drawing/2014/main" id="{BDAA8255-DB69-49CE-AB6B-A37A0E48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961972"/>
            <a:ext cx="3579937" cy="2051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2B542EF-8432-4AC8-89C2-AE8A2599E07A}"/>
              </a:ext>
            </a:extLst>
          </p:cNvPr>
          <p:cNvSpPr txBox="1"/>
          <p:nvPr/>
        </p:nvSpPr>
        <p:spPr>
          <a:xfrm>
            <a:off x="5896272" y="6244932"/>
            <a:ext cx="22835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生活福利设施</a:t>
            </a:r>
            <a:endParaRPr kumimoji="1"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774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7E3A426D-1062-4D04-AA51-6FDEF1691EE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4A98A8-7271-4275-B0BB-558BB8843529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步骤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   作用    注意事项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09A0A87-E306-4C9A-9953-C8E3B37A43A7}"/>
              </a:ext>
            </a:extLst>
          </p:cNvPr>
          <p:cNvSpPr/>
          <p:nvPr/>
        </p:nvSpPr>
        <p:spPr>
          <a:xfrm>
            <a:off x="3029749" y="114018"/>
            <a:ext cx="864096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B47D4E-CF9A-43D1-8EC9-C96F581C2CD0}"/>
              </a:ext>
            </a:extLst>
          </p:cNvPr>
          <p:cNvSpPr txBox="1"/>
          <p:nvPr/>
        </p:nvSpPr>
        <p:spPr>
          <a:xfrm>
            <a:off x="-6460" y="980728"/>
            <a:ext cx="9150460" cy="151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环境保护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8.1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污染物的情况、种类、量。</a:t>
            </a: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8.2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“三废”治理措施、预计效果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Picture 4" descr="089岛上建筑-方-3">
            <a:extLst>
              <a:ext uri="{FF2B5EF4-FFF2-40B4-BE49-F238E27FC236}">
                <a16:creationId xmlns:a16="http://schemas.microsoft.com/office/drawing/2014/main" id="{DB4FC97F-56E1-4C44-B95C-E42ACDE23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9" y="2847665"/>
            <a:ext cx="4043949" cy="273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焚烧炉">
            <a:extLst>
              <a:ext uri="{FF2B5EF4-FFF2-40B4-BE49-F238E27FC236}">
                <a16:creationId xmlns:a16="http://schemas.microsoft.com/office/drawing/2014/main" id="{69CE76E4-F178-4672-9883-06D05112D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718" y="2847665"/>
            <a:ext cx="4341975" cy="273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479A4E0-FD98-4C93-AED3-C0C41BA15B3A}"/>
              </a:ext>
            </a:extLst>
          </p:cNvPr>
          <p:cNvSpPr txBox="1"/>
          <p:nvPr/>
        </p:nvSpPr>
        <p:spPr>
          <a:xfrm>
            <a:off x="1187624" y="5631631"/>
            <a:ext cx="2109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废水处理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DA5A67-718F-463F-A16A-6839ED6D09B6}"/>
              </a:ext>
            </a:extLst>
          </p:cNvPr>
          <p:cNvSpPr txBox="1"/>
          <p:nvPr/>
        </p:nvSpPr>
        <p:spPr>
          <a:xfrm>
            <a:off x="6125637" y="5626606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焚烧</a:t>
            </a:r>
          </a:p>
        </p:txBody>
      </p:sp>
    </p:spTree>
    <p:extLst>
      <p:ext uri="{BB962C8B-B14F-4D97-AF65-F5344CB8AC3E}">
        <p14:creationId xmlns:p14="http://schemas.microsoft.com/office/powerpoint/2010/main" val="200900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680BEB14-3C7E-46E7-9BFB-06ECAAB6EF5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46F68F-F65B-4C4D-A1B1-34EA615C412E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步骤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   作用    注意事项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AF5EA0-87CA-4B32-AA4C-D4A9218A4819}"/>
              </a:ext>
            </a:extLst>
          </p:cNvPr>
          <p:cNvSpPr/>
          <p:nvPr/>
        </p:nvSpPr>
        <p:spPr>
          <a:xfrm>
            <a:off x="3029749" y="114018"/>
            <a:ext cx="864096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FD8100-8493-44E6-BB4A-EA3DF325D07B}"/>
              </a:ext>
            </a:extLst>
          </p:cNvPr>
          <p:cNvSpPr txBox="1"/>
          <p:nvPr/>
        </p:nvSpPr>
        <p:spPr>
          <a:xfrm>
            <a:off x="-6460" y="980728"/>
            <a:ext cx="9150460" cy="581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工厂组织、劳动定员和人员培训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EACCF1-CD3F-451B-AEB0-2C6D16C90C94}"/>
              </a:ext>
            </a:extLst>
          </p:cNvPr>
          <p:cNvSpPr txBox="1"/>
          <p:nvPr/>
        </p:nvSpPr>
        <p:spPr>
          <a:xfrm>
            <a:off x="5523680" y="2132856"/>
            <a:ext cx="2045522" cy="112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管理、组织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机构、定员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1CDAC3-3026-4CAA-AF10-A1EDD73681BC}"/>
              </a:ext>
            </a:extLst>
          </p:cNvPr>
          <p:cNvSpPr txBox="1"/>
          <p:nvPr/>
        </p:nvSpPr>
        <p:spPr>
          <a:xfrm>
            <a:off x="2339752" y="4869160"/>
            <a:ext cx="1043535" cy="112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培训计划</a:t>
            </a:r>
          </a:p>
        </p:txBody>
      </p:sp>
      <p:pic>
        <p:nvPicPr>
          <p:cNvPr id="12" name="Picture 5" descr="板">
            <a:extLst>
              <a:ext uri="{FF2B5EF4-FFF2-40B4-BE49-F238E27FC236}">
                <a16:creationId xmlns:a16="http://schemas.microsoft.com/office/drawing/2014/main" id="{93C1B16B-C833-4C7E-A249-E9BC3E9A2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" t="17757" r="46802" b="63527"/>
          <a:stretch>
            <a:fillRect/>
          </a:stretch>
        </p:blipFill>
        <p:spPr bwMode="auto">
          <a:xfrm>
            <a:off x="918446" y="1603904"/>
            <a:ext cx="3650324" cy="25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E848A801-6B8F-4F54-B224-2708E5F98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79" y="4261136"/>
            <a:ext cx="3650324" cy="255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16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4235B7A7-A113-4154-ACEA-CFD45364283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E9DB36-C653-40C4-B3D6-A8E64992CF39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步骤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   作用    注意事项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41C0AB-20D8-4B12-9C1D-6F5AA11B3902}"/>
              </a:ext>
            </a:extLst>
          </p:cNvPr>
          <p:cNvSpPr/>
          <p:nvPr/>
        </p:nvSpPr>
        <p:spPr>
          <a:xfrm>
            <a:off x="3029749" y="114018"/>
            <a:ext cx="864096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3E2D6D-7BD2-4AC1-A8E4-56852E6AE63F}"/>
              </a:ext>
            </a:extLst>
          </p:cNvPr>
          <p:cNvSpPr txBox="1"/>
          <p:nvPr/>
        </p:nvSpPr>
        <p:spPr>
          <a:xfrm>
            <a:off x="-6460" y="980728"/>
            <a:ext cx="9150460" cy="581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消防安全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5665FB-7C75-47C9-9BF2-0B9377C1F8FF}"/>
              </a:ext>
            </a:extLst>
          </p:cNvPr>
          <p:cNvSpPr txBox="1"/>
          <p:nvPr/>
        </p:nvSpPr>
        <p:spPr>
          <a:xfrm>
            <a:off x="467544" y="4948186"/>
            <a:ext cx="3237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消防安全措施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0C21D88-4CF9-4CAD-951B-82727D886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44824"/>
            <a:ext cx="3237953" cy="2736999"/>
          </a:xfrm>
          <a:prstGeom prst="rect">
            <a:avLst/>
          </a:prstGeom>
        </p:spPr>
      </p:pic>
      <p:pic>
        <p:nvPicPr>
          <p:cNvPr id="13" name="Picture 2" descr="化工  消防 的图像结果">
            <a:extLst>
              <a:ext uri="{FF2B5EF4-FFF2-40B4-BE49-F238E27FC236}">
                <a16:creationId xmlns:a16="http://schemas.microsoft.com/office/drawing/2014/main" id="{287CB945-FE44-4C0C-B14F-BA38AFC17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060848"/>
            <a:ext cx="5094893" cy="342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62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35EF7636-C662-4B7E-B7C4-E5BF8DAF366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397167-5AB4-4D90-BB8D-0BAC71AAF6A0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步骤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   作用    注意事项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B8CA497-D0BE-43AA-917A-4733C38A15E6}"/>
              </a:ext>
            </a:extLst>
          </p:cNvPr>
          <p:cNvSpPr/>
          <p:nvPr/>
        </p:nvSpPr>
        <p:spPr>
          <a:xfrm>
            <a:off x="3029749" y="114018"/>
            <a:ext cx="864096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2E56E8-E842-4411-B757-471185EC71E2}"/>
              </a:ext>
            </a:extLst>
          </p:cNvPr>
          <p:cNvSpPr txBox="1"/>
          <p:nvPr/>
        </p:nvSpPr>
        <p:spPr>
          <a:xfrm>
            <a:off x="-6460" y="980728"/>
            <a:ext cx="9150460" cy="1050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资金筹措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银行贷款、自筹、外资、合资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1988" name="Picture 4" descr="企业融资的方式有哪些？-深圳市英诺创业投资有限公司">
            <a:extLst>
              <a:ext uri="{FF2B5EF4-FFF2-40B4-BE49-F238E27FC236}">
                <a16:creationId xmlns:a16="http://schemas.microsoft.com/office/drawing/2014/main" id="{1A1E7EF7-F4DF-4011-B182-1F57EAF0E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2656" r="4326" b="10604"/>
          <a:stretch/>
        </p:blipFill>
        <p:spPr bwMode="auto">
          <a:xfrm>
            <a:off x="907468" y="2034713"/>
            <a:ext cx="7560840" cy="455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01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594D7DE1-23E4-4E50-9792-09C2DCCCCDB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26C428-BD11-4488-A43A-332AFEDB974B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步骤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   作用    注意事项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A59D941-9165-4855-A4D2-6718A38AFB46}"/>
              </a:ext>
            </a:extLst>
          </p:cNvPr>
          <p:cNvSpPr/>
          <p:nvPr/>
        </p:nvSpPr>
        <p:spPr>
          <a:xfrm>
            <a:off x="3029749" y="114018"/>
            <a:ext cx="864096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55DBAC-EFFB-4EAA-A24B-50ACF1E4D3A3}"/>
              </a:ext>
            </a:extLst>
          </p:cNvPr>
          <p:cNvSpPr txBox="1"/>
          <p:nvPr/>
        </p:nvSpPr>
        <p:spPr>
          <a:xfrm>
            <a:off x="-6460" y="980728"/>
            <a:ext cx="9042956" cy="3358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成本估算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>
              <a:lnSpc>
                <a:spcPct val="125000"/>
              </a:lnSpc>
              <a:buFont typeface="+mj-lt"/>
              <a:buAutoNum type="arabicPeriod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经济（国民经济）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>
              <a:lnSpc>
                <a:spcPct val="125000"/>
              </a:lnSpc>
              <a:buFont typeface="+mj-lt"/>
              <a:buAutoNum type="arabicPeriod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财务（企业）：全部资金流量表，销售利润计算表，财务平衡表，投资利润率，收益率，利税率，投资回收期，内部收益率，借贷偿还期。</a:t>
            </a:r>
          </a:p>
          <a:p>
            <a:pPr marL="514350" indent="-514350" algn="just">
              <a:lnSpc>
                <a:spcPct val="125000"/>
              </a:lnSpc>
              <a:buFont typeface="+mj-lt"/>
              <a:buAutoNum type="arabicPeriod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社会效益评价：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对环境，节能，提高当地科技水平，发展地区经济，节约劳力，提供就业机会，对国防和工业配置。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638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FE26DE-16CB-D3FE-C98C-0CDBFBAF3732}"/>
              </a:ext>
            </a:extLst>
          </p:cNvPr>
          <p:cNvSpPr txBox="1"/>
          <p:nvPr/>
        </p:nvSpPr>
        <p:spPr>
          <a:xfrm>
            <a:off x="0" y="980728"/>
            <a:ext cx="9144000" cy="1973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厂址选择三阶段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准备工作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现场工作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编制报告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D1843836-69AC-0059-ED52-0E4A0D456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83" y="3103852"/>
            <a:ext cx="8411833" cy="333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9706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BE1A7709-2B2A-4A13-8E18-5CBEA17EA1B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B38D2B-0B0D-4327-A451-5EB137D65533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步骤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   作用    注意事项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989D1B-0E71-4519-864C-1C816E3175E9}"/>
              </a:ext>
            </a:extLst>
          </p:cNvPr>
          <p:cNvSpPr/>
          <p:nvPr/>
        </p:nvSpPr>
        <p:spPr>
          <a:xfrm>
            <a:off x="3029749" y="114018"/>
            <a:ext cx="864096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B2851D-9113-47AA-9B0D-EEF25EBA26FA}"/>
              </a:ext>
            </a:extLst>
          </p:cNvPr>
          <p:cNvSpPr txBox="1"/>
          <p:nvPr/>
        </p:nvSpPr>
        <p:spPr>
          <a:xfrm>
            <a:off x="-6460" y="980728"/>
            <a:ext cx="9042956" cy="151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13.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评价结论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综合运用上述分析及数据，对工程项目作出简要评价结论、存在的问题、建议及实施条件。</a:t>
            </a:r>
          </a:p>
        </p:txBody>
      </p:sp>
      <p:pic>
        <p:nvPicPr>
          <p:cNvPr id="43012" name="Picture 4" descr="Social Evaluation">
            <a:extLst>
              <a:ext uri="{FF2B5EF4-FFF2-40B4-BE49-F238E27FC236}">
                <a16:creationId xmlns:a16="http://schemas.microsoft.com/office/drawing/2014/main" id="{B155FDE4-48FA-44DA-A25B-10F92E2EA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84" y="2602207"/>
            <a:ext cx="7272808" cy="406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28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3AFAE648-81D6-4332-9254-328925BA3C5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F38B7C-75EF-498A-9B06-0600CD5198D3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步骤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   作用    注意事项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44E696-EF49-4893-BA77-40DD372D61AC}"/>
              </a:ext>
            </a:extLst>
          </p:cNvPr>
          <p:cNvSpPr/>
          <p:nvPr/>
        </p:nvSpPr>
        <p:spPr>
          <a:xfrm>
            <a:off x="3029749" y="114018"/>
            <a:ext cx="864096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F04B5C-7330-42A2-B3FE-BA54306CC175}"/>
              </a:ext>
            </a:extLst>
          </p:cNvPr>
          <p:cNvSpPr txBox="1"/>
          <p:nvPr/>
        </p:nvSpPr>
        <p:spPr>
          <a:xfrm>
            <a:off x="-6460" y="980728"/>
            <a:ext cx="9042956" cy="1973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14.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附件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+mj-lt"/>
              <a:buAutoNum type="arabicPeriod"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编制可行性报告依据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+mj-lt"/>
              <a:buAutoNum type="arabicPeriod"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原料，燃料，动力供应和运输，征地，供水等与有关协作单位签署的意见或签订的意向心协议书。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FEBA3974-367F-4983-9DF8-70FE4A31C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6" y="3062775"/>
            <a:ext cx="381635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30ADC43-B265-459D-B099-17134787FE5B}"/>
              </a:ext>
            </a:extLst>
          </p:cNvPr>
          <p:cNvSpPr txBox="1"/>
          <p:nvPr/>
        </p:nvSpPr>
        <p:spPr>
          <a:xfrm>
            <a:off x="4159690" y="2974494"/>
            <a:ext cx="4908558" cy="235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+mj-lt"/>
              <a:buAutoNum type="arabicPeriod" startAt="3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筹资协议书。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+mj-lt"/>
              <a:buAutoNum type="arabicPeriod" startAt="3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环保部门的审批意见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+mj-lt"/>
              <a:buAutoNum type="arabicPeriod" startAt="3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有关国外厂商的基本资料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+mj-lt"/>
              <a:buAutoNum type="arabicPeriod" startAt="3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和外国厂商技术交流及询价有关资料</a:t>
            </a:r>
          </a:p>
        </p:txBody>
      </p:sp>
    </p:spTree>
    <p:extLst>
      <p:ext uri="{BB962C8B-B14F-4D97-AF65-F5344CB8AC3E}">
        <p14:creationId xmlns:p14="http://schemas.microsoft.com/office/powerpoint/2010/main" val="220735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箭头: 右 19">
            <a:extLst>
              <a:ext uri="{FF2B5EF4-FFF2-40B4-BE49-F238E27FC236}">
                <a16:creationId xmlns:a16="http://schemas.microsoft.com/office/drawing/2014/main" id="{E32A2A17-0849-4121-8219-E388EEE8F765}"/>
              </a:ext>
            </a:extLst>
          </p:cNvPr>
          <p:cNvSpPr/>
          <p:nvPr/>
        </p:nvSpPr>
        <p:spPr>
          <a:xfrm>
            <a:off x="2911484" y="2536334"/>
            <a:ext cx="576064" cy="288032"/>
          </a:xfrm>
          <a:prstGeom prst="rightArrow">
            <a:avLst>
              <a:gd name="adj1" fmla="val 50000"/>
              <a:gd name="adj2" fmla="val 77909"/>
            </a:avLst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22F34CD8-4732-47C3-A614-A14E635A26F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2F3707-4A45-48C2-9EED-DD0FA480983B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步骤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   作用    注意事项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039137-80B0-4770-B53F-056510216816}"/>
              </a:ext>
            </a:extLst>
          </p:cNvPr>
          <p:cNvSpPr/>
          <p:nvPr/>
        </p:nvSpPr>
        <p:spPr>
          <a:xfrm>
            <a:off x="3029749" y="114018"/>
            <a:ext cx="864096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593E33D-FD78-44A7-951E-CC46F50E1582}"/>
              </a:ext>
            </a:extLst>
          </p:cNvPr>
          <p:cNvSpPr txBox="1"/>
          <p:nvPr/>
        </p:nvSpPr>
        <p:spPr>
          <a:xfrm>
            <a:off x="476078" y="2277128"/>
            <a:ext cx="2376264" cy="1954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市场研究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工艺研究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经济评价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4ECB83D-9C52-4853-96C3-B7892678C14A}"/>
              </a:ext>
            </a:extLst>
          </p:cNvPr>
          <p:cNvSpPr txBox="1"/>
          <p:nvPr/>
        </p:nvSpPr>
        <p:spPr>
          <a:xfrm>
            <a:off x="3779912" y="2276872"/>
            <a:ext cx="2016224" cy="195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前提和基础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核心和重点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BFF4AF-64D3-416C-9081-F6F071295E67}"/>
              </a:ext>
            </a:extLst>
          </p:cNvPr>
          <p:cNvSpPr txBox="1"/>
          <p:nvPr/>
        </p:nvSpPr>
        <p:spPr>
          <a:xfrm>
            <a:off x="6876256" y="2276872"/>
            <a:ext cx="1728192" cy="195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必要性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可能性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合理性</a:t>
            </a: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2B7CB93C-6B1B-45C8-9B51-84F72B467F30}"/>
              </a:ext>
            </a:extLst>
          </p:cNvPr>
          <p:cNvSpPr/>
          <p:nvPr/>
        </p:nvSpPr>
        <p:spPr>
          <a:xfrm>
            <a:off x="6310269" y="2536334"/>
            <a:ext cx="576064" cy="288032"/>
          </a:xfrm>
          <a:prstGeom prst="rightArrow">
            <a:avLst>
              <a:gd name="adj1" fmla="val 50000"/>
              <a:gd name="adj2" fmla="val 77909"/>
            </a:avLst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788FB9EF-3BA7-49DE-AB70-E90B8D9D72C6}"/>
              </a:ext>
            </a:extLst>
          </p:cNvPr>
          <p:cNvSpPr/>
          <p:nvPr/>
        </p:nvSpPr>
        <p:spPr>
          <a:xfrm>
            <a:off x="2911484" y="3199204"/>
            <a:ext cx="576064" cy="288032"/>
          </a:xfrm>
          <a:prstGeom prst="rightArrow">
            <a:avLst>
              <a:gd name="adj1" fmla="val 50000"/>
              <a:gd name="adj2" fmla="val 77909"/>
            </a:avLst>
          </a:prstGeom>
          <a:solidFill>
            <a:srgbClr val="272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8955CDDE-1A62-4BC9-9358-E3D21194E6A6}"/>
              </a:ext>
            </a:extLst>
          </p:cNvPr>
          <p:cNvSpPr/>
          <p:nvPr/>
        </p:nvSpPr>
        <p:spPr>
          <a:xfrm>
            <a:off x="6310269" y="3199204"/>
            <a:ext cx="576064" cy="288032"/>
          </a:xfrm>
          <a:prstGeom prst="rightArrow">
            <a:avLst>
              <a:gd name="adj1" fmla="val 50000"/>
              <a:gd name="adj2" fmla="val 77909"/>
            </a:avLst>
          </a:prstGeom>
          <a:solidFill>
            <a:srgbClr val="272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338ADCD7-D47D-4883-A5F6-67FBE79A9CA8}"/>
              </a:ext>
            </a:extLst>
          </p:cNvPr>
          <p:cNvSpPr/>
          <p:nvPr/>
        </p:nvSpPr>
        <p:spPr>
          <a:xfrm>
            <a:off x="2911484" y="3806099"/>
            <a:ext cx="576064" cy="288032"/>
          </a:xfrm>
          <a:prstGeom prst="rightArrow">
            <a:avLst>
              <a:gd name="adj1" fmla="val 50000"/>
              <a:gd name="adj2" fmla="val 7790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281531AF-D378-4114-AB71-EF209FAA14C1}"/>
              </a:ext>
            </a:extLst>
          </p:cNvPr>
          <p:cNvSpPr/>
          <p:nvPr/>
        </p:nvSpPr>
        <p:spPr>
          <a:xfrm>
            <a:off x="6310269" y="3806099"/>
            <a:ext cx="576064" cy="288032"/>
          </a:xfrm>
          <a:prstGeom prst="rightArrow">
            <a:avLst>
              <a:gd name="adj1" fmla="val 50000"/>
              <a:gd name="adj2" fmla="val 7790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58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FBC4BBC7-6F64-4BFE-8F01-60520395FC7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5B6840-F84F-497C-80F7-6DFF5D2DBCCC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         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步骤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   作用    注意事项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F13D3C-A0BD-4E8A-8ACB-2F8E2F36DBA1}"/>
              </a:ext>
            </a:extLst>
          </p:cNvPr>
          <p:cNvSpPr/>
          <p:nvPr/>
        </p:nvSpPr>
        <p:spPr>
          <a:xfrm>
            <a:off x="5436096" y="114018"/>
            <a:ext cx="864096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045F0BE-D7F2-43A2-A79A-715CFC271EEA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0" y="980728"/>
            <a:ext cx="9036496" cy="2880320"/>
          </a:xfrm>
        </p:spPr>
        <p:txBody>
          <a:bodyPr vert="horz" wrap="square" lIns="91440" tIns="45720" rIns="91440" bIns="45720" anchor="t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9pPr>
          </a:lstStyle>
          <a:p>
            <a:pPr marL="742950" indent="-7429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zh-CN" altLang="en-US" sz="2800" kern="0" dirty="0">
                <a:solidFill>
                  <a:srgbClr val="000000"/>
                </a:solidFill>
                <a:sym typeface="微软雅黑" panose="020B0503020204020204" pitchFamily="34" charset="-122"/>
              </a:rPr>
              <a:t>开始筹措</a:t>
            </a:r>
          </a:p>
          <a:p>
            <a:pPr marL="742950" indent="-7429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zh-CN" altLang="en-US" sz="2800" kern="0" dirty="0">
                <a:solidFill>
                  <a:srgbClr val="000000"/>
                </a:solidFill>
                <a:sym typeface="微软雅黑" panose="020B0503020204020204" pitchFamily="34" charset="-122"/>
              </a:rPr>
              <a:t>调查研究</a:t>
            </a:r>
          </a:p>
          <a:p>
            <a:pPr marL="742950" indent="-7429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zh-CN" altLang="en-US" sz="2800" kern="0" dirty="0">
                <a:solidFill>
                  <a:srgbClr val="000000"/>
                </a:solidFill>
                <a:sym typeface="微软雅黑" panose="020B0503020204020204" pitchFamily="34" charset="-122"/>
              </a:rPr>
              <a:t>优化选择方案</a:t>
            </a:r>
          </a:p>
          <a:p>
            <a:pPr marL="742950" indent="-7429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zh-CN" altLang="en-US" sz="2800" kern="0" dirty="0">
                <a:solidFill>
                  <a:srgbClr val="000000"/>
                </a:solidFill>
                <a:sym typeface="微软雅黑" panose="020B0503020204020204" pitchFamily="34" charset="-122"/>
              </a:rPr>
              <a:t>详细研究</a:t>
            </a:r>
          </a:p>
          <a:p>
            <a:pPr marL="742950" indent="-7429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zh-CN" altLang="en-US" sz="2800" kern="0" dirty="0">
                <a:solidFill>
                  <a:srgbClr val="000000"/>
                </a:solidFill>
                <a:sym typeface="微软雅黑" panose="020B0503020204020204" pitchFamily="34" charset="-122"/>
              </a:rPr>
              <a:t>编写报告</a:t>
            </a:r>
          </a:p>
        </p:txBody>
      </p:sp>
    </p:spTree>
    <p:extLst>
      <p:ext uri="{BB962C8B-B14F-4D97-AF65-F5344CB8AC3E}">
        <p14:creationId xmlns:p14="http://schemas.microsoft.com/office/powerpoint/2010/main" val="143964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AD66B3E6-8F0A-4B66-ABA4-6B14E824B18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8591B9-687D-4937-8F01-4F89A099412E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                    步骤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作用    注意事项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B6189E3-BEB5-4C34-A71C-95EB89320F99}"/>
              </a:ext>
            </a:extLst>
          </p:cNvPr>
          <p:cNvSpPr/>
          <p:nvPr/>
        </p:nvSpPr>
        <p:spPr>
          <a:xfrm>
            <a:off x="2987824" y="476672"/>
            <a:ext cx="864096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F93F907-1BB5-4638-ADDB-E3E50EDC7481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0" y="980728"/>
            <a:ext cx="9036496" cy="5256584"/>
          </a:xfrm>
        </p:spPr>
        <p:txBody>
          <a:bodyPr vert="horz" wrap="square" lIns="91440" tIns="45720" rIns="91440" bIns="45720" anchor="t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9pPr>
          </a:lstStyle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项目建议书和委托单位的设想说明；</a:t>
            </a:r>
            <a:endParaRPr lang="en-US" altLang="zh-CN" sz="28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国家经济建设的方针、政策和长远规划；</a:t>
            </a:r>
            <a:endParaRPr lang="en-US" altLang="zh-CN" sz="28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经国家正式批准的资源报告、土地开发整治规划等；</a:t>
            </a:r>
            <a:endParaRPr lang="en-US" altLang="zh-CN" sz="28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可靠的自然、地理、气象、地质、社会经济的基础资料； </a:t>
            </a:r>
            <a:endParaRPr lang="en-US" altLang="zh-CN" sz="28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有关工程技术方面的标准、规范、指标等；</a:t>
            </a:r>
            <a:endParaRPr lang="en-US" altLang="zh-CN" sz="28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国家公布的用于进行项目评价的有关参数</a:t>
            </a:r>
            <a:r>
              <a:rPr lang="zh-CN" altLang="en-US" dirty="0">
                <a:solidFill>
                  <a:srgbClr val="000000"/>
                </a:solidFill>
                <a:sym typeface="微软雅黑" panose="020B0503020204020204" pitchFamily="34" charset="-122"/>
              </a:rPr>
              <a:t>。</a:t>
            </a:r>
            <a:endParaRPr lang="en-US" altLang="zh-CN" sz="3200" dirty="0">
              <a:solidFill>
                <a:srgbClr val="000000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561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C447D52B-C2DB-4B57-B053-20D0DAB1329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5DF45B-2C4C-4B32-9E11-0A8F6F7C0945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                    步骤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注意事项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5E26DD3-09D6-4FFD-A143-49BF98FAF92A}"/>
              </a:ext>
            </a:extLst>
          </p:cNvPr>
          <p:cNvSpPr/>
          <p:nvPr/>
        </p:nvSpPr>
        <p:spPr>
          <a:xfrm>
            <a:off x="3923928" y="476672"/>
            <a:ext cx="864096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2420DC6-9C97-44F1-8013-6DF0603C63F0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0" y="980728"/>
            <a:ext cx="9036496" cy="3384376"/>
          </a:xfrm>
        </p:spPr>
        <p:txBody>
          <a:bodyPr vert="horz" wrap="square" lIns="91440" tIns="45720" rIns="91440" bIns="45720" anchor="t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9pPr>
          </a:lstStyle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作为建设项目投资决策和编制设计任务书的依据；</a:t>
            </a:r>
          </a:p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作为向银行申请贷款的依据；</a:t>
            </a:r>
            <a:endParaRPr lang="en-US" altLang="zh-CN" sz="28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作为与建设项目有关各部门商谈合同的依据；</a:t>
            </a:r>
            <a:endParaRPr lang="en-US" altLang="zh-CN" sz="28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作为建设项目开展初步设计的基础；</a:t>
            </a:r>
          </a:p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作为安排基本建设计划和开展各项建设前期工作依据；</a:t>
            </a:r>
          </a:p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作为环保部门审查建设项目对环境评价的依据。</a:t>
            </a:r>
          </a:p>
        </p:txBody>
      </p:sp>
    </p:spTree>
    <p:extLst>
      <p:ext uri="{BB962C8B-B14F-4D97-AF65-F5344CB8AC3E}">
        <p14:creationId xmlns:p14="http://schemas.microsoft.com/office/powerpoint/2010/main" val="192827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D80AC92B-21C1-4F6E-801B-6AE5BF1D123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0AEDAA-EA4D-44E0-9D1C-BAB3C06EC492}"/>
              </a:ext>
            </a:extLst>
          </p:cNvPr>
          <p:cNvSpPr txBox="1"/>
          <p:nvPr/>
        </p:nvSpPr>
        <p:spPr>
          <a:xfrm>
            <a:off x="3059832" y="4142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                    步骤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   作用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注意事项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99E6E3-C2A1-4AF2-B9D3-88D16318F50E}"/>
              </a:ext>
            </a:extLst>
          </p:cNvPr>
          <p:cNvSpPr/>
          <p:nvPr/>
        </p:nvSpPr>
        <p:spPr>
          <a:xfrm>
            <a:off x="4932040" y="476672"/>
            <a:ext cx="1368152" cy="342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D45B613-D114-4AD0-AFD3-A83B3CAA90B6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0" y="980728"/>
            <a:ext cx="9036496" cy="2376264"/>
          </a:xfrm>
        </p:spPr>
        <p:txBody>
          <a:bodyPr vert="horz" wrap="square" lIns="91440" tIns="45720" rIns="91440" bIns="45720" anchor="t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9pPr>
          </a:lstStyle>
          <a:p>
            <a:pPr marL="514350" indent="-514350" algn="just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可行性研究应具有科学性和独立性；</a:t>
            </a:r>
          </a:p>
          <a:p>
            <a:pPr marL="514350" indent="-514350" algn="just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可行性研究的深度需满足要求；</a:t>
            </a:r>
          </a:p>
          <a:p>
            <a:pPr marL="514350" indent="-514350" algn="just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承担可行性研究工作的单位应具备条件；</a:t>
            </a:r>
          </a:p>
          <a:p>
            <a:pPr marL="514350" indent="-514350" algn="just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可行性研究报告要进行审批。</a:t>
            </a:r>
          </a:p>
        </p:txBody>
      </p:sp>
    </p:spTree>
    <p:extLst>
      <p:ext uri="{BB962C8B-B14F-4D97-AF65-F5344CB8AC3E}">
        <p14:creationId xmlns:p14="http://schemas.microsoft.com/office/powerpoint/2010/main" val="211201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1" y="116632"/>
            <a:ext cx="91347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四</a:t>
            </a: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设计任务书</a:t>
            </a:r>
          </a:p>
        </p:txBody>
      </p:sp>
      <p:sp>
        <p:nvSpPr>
          <p:cNvPr id="4099" name="Rectangle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-2" y="980728"/>
            <a:ext cx="9036497" cy="2592070"/>
          </a:xfrm>
        </p:spPr>
        <p:txBody>
          <a:bodyPr vert="horz" wrap="square" lIns="91440" tIns="45720" rIns="91440" bIns="45720" anchor="t" anchorCtr="0"/>
          <a:lstStyle/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基本要求</a:t>
            </a:r>
          </a:p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主要内容</a:t>
            </a:r>
            <a:endParaRPr lang="en-US" altLang="zh-CN" sz="28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rgbClr val="000000"/>
                </a:solidFill>
                <a:sym typeface="微软雅黑" panose="020B0503020204020204" pitchFamily="34" charset="-122"/>
              </a:rPr>
              <a:t>可行性研究报告与设计任务书的区别</a:t>
            </a:r>
          </a:p>
        </p:txBody>
      </p:sp>
    </p:spTree>
    <p:extLst>
      <p:ext uri="{BB962C8B-B14F-4D97-AF65-F5344CB8AC3E}">
        <p14:creationId xmlns:p14="http://schemas.microsoft.com/office/powerpoint/2010/main" val="2685808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32A9F85A-32F5-4F96-B76F-7FA238158F3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1" y="116632"/>
            <a:ext cx="91347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四</a:t>
            </a: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设计任务书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7AE5BF8-2A23-4F91-941A-5C3C373DD16B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419872" y="116632"/>
            <a:ext cx="3563890" cy="646331"/>
          </a:xfrm>
        </p:spPr>
        <p:txBody>
          <a:bodyPr vert="horz" wrap="square" lIns="91440" tIns="45720" rIns="91440" bIns="45720" anchor="t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buNone/>
              <a:defRPr/>
            </a:pPr>
            <a:r>
              <a:rPr kumimoji="0" lang="zh-CN" altLang="en-US" sz="2800" kern="0" dirty="0">
                <a:solidFill>
                  <a:srgbClr val="C00000"/>
                </a:solidFill>
                <a:sym typeface="微软雅黑" panose="020B0503020204020204" pitchFamily="34" charset="-122"/>
              </a:rPr>
              <a:t>基本要求</a:t>
            </a:r>
            <a:r>
              <a:rPr kumimoji="0" lang="zh-CN" altLang="en-US" sz="2800" kern="0" dirty="0">
                <a:solidFill>
                  <a:srgbClr val="000000"/>
                </a:solidFill>
                <a:sym typeface="微软雅黑" panose="020B0503020204020204" pitchFamily="34" charset="-122"/>
              </a:rPr>
              <a:t>    主要内容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7F2692-4588-4435-914E-DE5DBE793F67}"/>
              </a:ext>
            </a:extLst>
          </p:cNvPr>
          <p:cNvSpPr txBox="1"/>
          <p:nvPr/>
        </p:nvSpPr>
        <p:spPr>
          <a:xfrm>
            <a:off x="-1" y="980728"/>
            <a:ext cx="9036498" cy="1120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给设计人员提出原则、要求和指示；</a:t>
            </a:r>
          </a:p>
          <a:p>
            <a:pPr marL="514350" indent="-514350" algn="just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化工设计工作的依据。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9CC34A-2EDF-49FD-99C0-B175D253DA81}"/>
              </a:ext>
            </a:extLst>
          </p:cNvPr>
          <p:cNvSpPr/>
          <p:nvPr/>
        </p:nvSpPr>
        <p:spPr>
          <a:xfrm>
            <a:off x="3460065" y="235315"/>
            <a:ext cx="1512168" cy="4243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338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5C5172C3-A3EB-44D4-9C61-6D7D1480830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1" y="116632"/>
            <a:ext cx="91347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四</a:t>
            </a: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设计任务书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FDE407F-BAEC-45C5-962F-E4FE268DC7FD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419872" y="116632"/>
            <a:ext cx="3563890" cy="646331"/>
          </a:xfrm>
        </p:spPr>
        <p:txBody>
          <a:bodyPr vert="horz" wrap="square" lIns="91440" tIns="45720" rIns="91440" bIns="45720" anchor="t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5000"/>
              </a:lnSpc>
              <a:spcBef>
                <a:spcPts val="0"/>
              </a:spcBef>
              <a:buNone/>
              <a:defRPr/>
            </a:pPr>
            <a:r>
              <a:rPr kumimoji="0" lang="zh-CN" altLang="en-US" sz="2800" kern="0" dirty="0">
                <a:solidFill>
                  <a:schemeClr val="tx1"/>
                </a:solidFill>
                <a:sym typeface="微软雅黑" panose="020B0503020204020204" pitchFamily="34" charset="-122"/>
              </a:rPr>
              <a:t>基本要求    </a:t>
            </a:r>
            <a:r>
              <a:rPr kumimoji="0" lang="zh-CN" altLang="en-US" sz="2800" kern="0" dirty="0">
                <a:solidFill>
                  <a:srgbClr val="C00000"/>
                </a:solidFill>
                <a:sym typeface="微软雅黑" panose="020B0503020204020204" pitchFamily="34" charset="-122"/>
              </a:rPr>
              <a:t>主要内容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FED774-03B0-4494-BF98-EA7BC2E8DCA5}"/>
              </a:ext>
            </a:extLst>
          </p:cNvPr>
          <p:cNvSpPr txBox="1"/>
          <p:nvPr/>
        </p:nvSpPr>
        <p:spPr>
          <a:xfrm>
            <a:off x="-1" y="980728"/>
            <a:ext cx="9036498" cy="5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zh-CN" altLang="en-US" sz="28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设计项目的名称及企业技改目的</a:t>
            </a:r>
          </a:p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zh-CN" altLang="en-US" sz="28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设计项目的依据</a:t>
            </a:r>
          </a:p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zh-CN" altLang="en-US" sz="28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产品品种、生产规模、生产方法和工艺原则</a:t>
            </a:r>
          </a:p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zh-CN" altLang="en-US" sz="28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原料、燃料的供给，产品去向</a:t>
            </a:r>
          </a:p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zh-CN" altLang="en-US" sz="28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公用工程的原则方案（水电汽的主要来源）</a:t>
            </a:r>
          </a:p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zh-CN" altLang="en-US" sz="28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资源综合利用和环境保护</a:t>
            </a:r>
          </a:p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zh-CN" altLang="en-US" sz="28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建设工期</a:t>
            </a:r>
          </a:p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zh-CN" altLang="en-US" sz="28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投资控制数</a:t>
            </a:r>
          </a:p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zh-CN" altLang="en-US" sz="28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劳动定员控制数</a:t>
            </a:r>
          </a:p>
          <a:p>
            <a:pPr marL="514350" indent="-514350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zh-CN" altLang="en-US" sz="28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要求达到的经济效益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96EA86-F029-4C87-A020-CBDB4F04B8C1}"/>
              </a:ext>
            </a:extLst>
          </p:cNvPr>
          <p:cNvSpPr/>
          <p:nvPr/>
        </p:nvSpPr>
        <p:spPr>
          <a:xfrm>
            <a:off x="5292080" y="227620"/>
            <a:ext cx="1512168" cy="4243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302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E25EB334-D3F9-4025-9C21-944AC0E0556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BB11EA-F1D6-414F-B501-A519FD9831A0}"/>
              </a:ext>
            </a:extLst>
          </p:cNvPr>
          <p:cNvSpPr txBox="1"/>
          <p:nvPr/>
        </p:nvSpPr>
        <p:spPr>
          <a:xfrm>
            <a:off x="2555776" y="201024"/>
            <a:ext cx="4392488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准备工作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现场工作   编制报告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6C3700-3E5E-40F3-822B-CFF1BA622AD8}"/>
              </a:ext>
            </a:extLst>
          </p:cNvPr>
          <p:cNvSpPr txBox="1"/>
          <p:nvPr/>
        </p:nvSpPr>
        <p:spPr>
          <a:xfrm>
            <a:off x="0" y="980728"/>
            <a:ext cx="9144000" cy="1050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确定选厂指标的主要内容：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产品方案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EADDA0-831F-4FF9-A571-FDB44DE1748A}"/>
              </a:ext>
            </a:extLst>
          </p:cNvPr>
          <p:cNvSpPr/>
          <p:nvPr/>
        </p:nvSpPr>
        <p:spPr>
          <a:xfrm>
            <a:off x="2540781" y="315699"/>
            <a:ext cx="1454212" cy="3517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050" name="Picture 2" descr="化工产业链传导示意图_word文档在线阅读与下载_免费文档">
            <a:extLst>
              <a:ext uri="{FF2B5EF4-FFF2-40B4-BE49-F238E27FC236}">
                <a16:creationId xmlns:a16="http://schemas.microsoft.com/office/drawing/2014/main" id="{FE9D0736-AC27-466E-80D1-6151B3953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7" y="2077979"/>
            <a:ext cx="7915231" cy="473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78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97797340-578B-4053-93EF-42190AAFF12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1" y="116632"/>
            <a:ext cx="91347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四</a:t>
            </a: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设计任务书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FB9A28-7417-421E-96D8-599EBD27F28A}"/>
              </a:ext>
            </a:extLst>
          </p:cNvPr>
          <p:cNvSpPr txBox="1"/>
          <p:nvPr/>
        </p:nvSpPr>
        <p:spPr>
          <a:xfrm>
            <a:off x="10380" y="980728"/>
            <a:ext cx="9026116" cy="2736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可行性研究报告与设计任务书的区别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kumimoji="0"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内容：可行性研究报告提供依据，设计任务书是结论；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kumimoji="0"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性质：可行性研究报告给上级提供决策文件，设计</a:t>
            </a:r>
            <a:r>
              <a:rPr kumimoji="0" lang="en-US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</a:t>
            </a: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kumimoji="0" lang="en-US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</a:t>
            </a:r>
            <a:r>
              <a:rPr kumimoji="0"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任务书给设计人员的指令；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kumimoji="0"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时间：可行性研究报告在先，设计任务书在后。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83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ext Box 2"/>
          <p:cNvSpPr txBox="1"/>
          <p:nvPr>
            <p:custDataLst>
              <p:tags r:id="rId1"/>
            </p:custDataLst>
          </p:nvPr>
        </p:nvSpPr>
        <p:spPr>
          <a:xfrm>
            <a:off x="24452" y="980728"/>
            <a:ext cx="9012044" cy="2592288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>
            <a:noAutofit/>
          </a:bodyPr>
          <a:lstStyle/>
          <a:p>
            <a:pPr marL="514350" indent="-514350" algn="just" eaLnBrk="1" latinLnBrk="0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8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厂址选择的主要影响因素有哪些？为什么？</a:t>
            </a:r>
            <a:endParaRPr lang="en-US" altLang="zh-CN" sz="2800" b="1" dirty="0">
              <a:ln>
                <a:noFill/>
              </a:ln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latinLnBrk="0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800" b="1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为什么要进行可行性研究？可行性研究报告包括哪些内容？</a:t>
            </a:r>
            <a:endParaRPr lang="en-US" altLang="zh-CN" sz="2800" b="1" dirty="0">
              <a:ln>
                <a:noFill/>
              </a:ln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可行性研究报告和设计任务书有什么区别？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20F21A-8333-42DB-9CF4-E529F8B9AF1D}"/>
              </a:ext>
            </a:extLst>
          </p:cNvPr>
          <p:cNvSpPr txBox="1"/>
          <p:nvPr/>
        </p:nvSpPr>
        <p:spPr>
          <a:xfrm>
            <a:off x="0" y="188640"/>
            <a:ext cx="9144000" cy="651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latinLnBrk="0" hangingPunct="1">
              <a:lnSpc>
                <a:spcPct val="125000"/>
              </a:lnSpc>
              <a:buFont typeface="Wingdings" panose="05000000000000000000" pitchFamily="2" charset="2"/>
            </a:pPr>
            <a:r>
              <a:rPr lang="zh-CN" altLang="en-US" sz="3200" b="1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本章思考题</a:t>
            </a:r>
            <a:endParaRPr lang="en-US" altLang="zh-CN" sz="3200" b="1" dirty="0">
              <a:solidFill>
                <a:srgbClr val="2727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">
            <a:extLst>
              <a:ext uri="{FF2B5EF4-FFF2-40B4-BE49-F238E27FC236}">
                <a16:creationId xmlns:a16="http://schemas.microsoft.com/office/drawing/2014/main" id="{25D9FF2A-114E-4878-AB18-12469BA7F4D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DB344A-3357-47BA-B2FE-8852CBD6A999}"/>
              </a:ext>
            </a:extLst>
          </p:cNvPr>
          <p:cNvSpPr txBox="1"/>
          <p:nvPr/>
        </p:nvSpPr>
        <p:spPr>
          <a:xfrm>
            <a:off x="2555776" y="201024"/>
            <a:ext cx="4392488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准备工作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现场工作   编制报告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7775A9F-CD1B-40FD-8E7F-3CBDA05A5EC2}"/>
              </a:ext>
            </a:extLst>
          </p:cNvPr>
          <p:cNvSpPr txBox="1"/>
          <p:nvPr/>
        </p:nvSpPr>
        <p:spPr>
          <a:xfrm>
            <a:off x="0" y="980728"/>
            <a:ext cx="9144000" cy="4896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确定选厂指标的主要内容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marR="0" indent="-457200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b="1" kern="1200" cap="none" spc="0" normalizeH="0" baseline="0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基本的工艺流程和工厂的组成；</a:t>
            </a:r>
          </a:p>
          <a:p>
            <a:pPr marL="457200" marR="0" indent="-457200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b="1" kern="1200" cap="none" spc="0" normalizeH="0" baseline="0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原材料、燃料的品种、数量、来源； </a:t>
            </a:r>
          </a:p>
          <a:p>
            <a:pPr marL="457200" marR="0" indent="-457200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b="1" kern="1200" cap="none" spc="0" normalizeH="0" baseline="0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公用系统工程的量和参数；</a:t>
            </a:r>
          </a:p>
          <a:p>
            <a:pPr marL="457200" marR="0" indent="-457200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b="1" kern="1200" cap="none" spc="0" normalizeH="0" baseline="0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理想的总平面图、三废量、性质；</a:t>
            </a:r>
          </a:p>
          <a:p>
            <a:pPr marL="457200" marR="0" indent="-457200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b="1" kern="1200" cap="none" spc="0" normalizeH="0" baseline="0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工厂职工人数；</a:t>
            </a:r>
          </a:p>
          <a:p>
            <a:pPr marL="457200" marR="0" indent="-457200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b="1" kern="1200" cap="none" spc="0" normalizeH="0" baseline="0" dirty="0">
                <a:ln>
                  <a:noFill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发展的趋向。</a:t>
            </a:r>
            <a:endParaRPr lang="en-US" altLang="zh-CN" b="1" kern="1200" cap="none" spc="0" normalizeH="0" baseline="0" dirty="0">
              <a:ln>
                <a:noFill/>
              </a:ln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marR="0" indent="-457200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zh-CN" altLang="en-US" sz="2800" b="1" kern="1200" cap="none" spc="0" normalizeH="0" baseline="0" dirty="0">
              <a:ln>
                <a:noFill/>
              </a:ln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p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4427053-BE8C-4E43-93D7-2013B468FD51}"/>
              </a:ext>
            </a:extLst>
          </p:cNvPr>
          <p:cNvSpPr/>
          <p:nvPr/>
        </p:nvSpPr>
        <p:spPr>
          <a:xfrm>
            <a:off x="2540781" y="315699"/>
            <a:ext cx="1454212" cy="3517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122" name="Picture 2" descr="150张化工工艺流程图来了，你准备好了吗！(下)-新闻资讯 - 西安鼎天化工有限公司">
            <a:extLst>
              <a:ext uri="{FF2B5EF4-FFF2-40B4-BE49-F238E27FC236}">
                <a16:creationId xmlns:a16="http://schemas.microsoft.com/office/drawing/2014/main" id="{EF64EED7-0F4C-46B1-B635-2E5F211E0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4"/>
          <a:stretch/>
        </p:blipFill>
        <p:spPr bwMode="auto">
          <a:xfrm>
            <a:off x="5364088" y="1239779"/>
            <a:ext cx="3605029" cy="227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中国能建设计承建绍兴滨海热电厂三期扩建工程投运">
            <a:extLst>
              <a:ext uri="{FF2B5EF4-FFF2-40B4-BE49-F238E27FC236}">
                <a16:creationId xmlns:a16="http://schemas.microsoft.com/office/drawing/2014/main" id="{0CD65637-0B05-4C26-867D-7717FCD5B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38820"/>
            <a:ext cx="351366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化工区1">
            <a:extLst>
              <a:ext uri="{FF2B5EF4-FFF2-40B4-BE49-F238E27FC236}">
                <a16:creationId xmlns:a16="http://schemas.microsoft.com/office/drawing/2014/main" id="{6FA71ABB-DE4B-43F0-92F1-EA9B3014E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38820"/>
            <a:ext cx="4428115" cy="23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08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9C4A077E-100E-40E0-9568-B8BB05894C9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CA4724-1D59-41F2-B699-DA5300C15634}"/>
              </a:ext>
            </a:extLst>
          </p:cNvPr>
          <p:cNvSpPr txBox="1"/>
          <p:nvPr/>
        </p:nvSpPr>
        <p:spPr>
          <a:xfrm>
            <a:off x="2555776" y="201024"/>
            <a:ext cx="4392488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准备工作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现场工作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编制报告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7152DB-4509-4664-AF30-AD63733921C9}"/>
              </a:ext>
            </a:extLst>
          </p:cNvPr>
          <p:cNvSpPr txBox="1"/>
          <p:nvPr/>
        </p:nvSpPr>
        <p:spPr>
          <a:xfrm>
            <a:off x="0" y="980728"/>
            <a:ext cx="9144000" cy="1050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选址的现场工作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周围地区工厂和居民点分布状况和协调要求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0377D6-8BED-46F9-9508-C494FA654C87}"/>
              </a:ext>
            </a:extLst>
          </p:cNvPr>
          <p:cNvSpPr/>
          <p:nvPr/>
        </p:nvSpPr>
        <p:spPr>
          <a:xfrm>
            <a:off x="3995936" y="315699"/>
            <a:ext cx="1454212" cy="3517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9" name="Picture 3" descr="9_837_thumb">
            <a:extLst>
              <a:ext uri="{FF2B5EF4-FFF2-40B4-BE49-F238E27FC236}">
                <a16:creationId xmlns:a16="http://schemas.microsoft.com/office/drawing/2014/main" id="{76621688-767F-4FA1-A5B2-55D9490C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34" y="2231778"/>
            <a:ext cx="8372132" cy="382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148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BD9F5C4B-F391-4414-97DA-C9B250EB6F1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3376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3600" dirty="0">
                <a:solidFill>
                  <a:srgbClr val="272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厂址选择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1EE75A-B0FC-4BC9-84F6-3F2A784332FF}"/>
              </a:ext>
            </a:extLst>
          </p:cNvPr>
          <p:cNvSpPr txBox="1"/>
          <p:nvPr/>
        </p:nvSpPr>
        <p:spPr>
          <a:xfrm>
            <a:off x="2555776" y="201024"/>
            <a:ext cx="4392488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准备工作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现场工作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编制报告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6A9FE4-8821-4ECC-A269-ED8A960BB5F5}"/>
              </a:ext>
            </a:extLst>
          </p:cNvPr>
          <p:cNvSpPr txBox="1"/>
          <p:nvPr/>
        </p:nvSpPr>
        <p:spPr>
          <a:xfrm>
            <a:off x="0" y="980728"/>
            <a:ext cx="9144000" cy="243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选址的现场工作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现场基本区划的可能方案</a:t>
            </a:r>
          </a:p>
          <a:p>
            <a:pPr marL="342900" indent="-342900" eaLnBrk="1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厂区历史上洪水淹没情况</a:t>
            </a:r>
          </a:p>
          <a:p>
            <a:pPr marL="342900" indent="-342900" eaLnBrk="1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水源地、排水及厂外各种管线可能走向勘踏</a:t>
            </a:r>
          </a:p>
          <a:p>
            <a:pPr marL="342900" indent="-342900" eaLnBrk="1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现场环境污染状况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7B93EB4-F3FC-49A1-9A66-7C2A80C5093E}"/>
              </a:ext>
            </a:extLst>
          </p:cNvPr>
          <p:cNvSpPr/>
          <p:nvPr/>
        </p:nvSpPr>
        <p:spPr>
          <a:xfrm>
            <a:off x="3995936" y="315699"/>
            <a:ext cx="1454212" cy="3517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Picture 4" descr="DSC_4405">
            <a:extLst>
              <a:ext uri="{FF2B5EF4-FFF2-40B4-BE49-F238E27FC236}">
                <a16:creationId xmlns:a16="http://schemas.microsoft.com/office/drawing/2014/main" id="{FDFDF609-8354-4D70-9F31-EF1ADB125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2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226" y="3507896"/>
            <a:ext cx="4789246" cy="3053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SC_4277">
            <a:extLst>
              <a:ext uri="{FF2B5EF4-FFF2-40B4-BE49-F238E27FC236}">
                <a16:creationId xmlns:a16="http://schemas.microsoft.com/office/drawing/2014/main" id="{4F265760-DDA1-4532-B752-340AAFE2E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30014"/>
            <a:ext cx="3605064" cy="3060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15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ebd3f453-c12f-460f-b735-9cb8dd36dbd7"/>
  <p:tag name="COMMONDATA" val="eyJoZGlkIjoiZjFlMzg1MTZlOWQ0ZThhMGVkZDA2MzNlMjAwY2IyOD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Theme1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2225</Words>
  <Application>Microsoft Office PowerPoint</Application>
  <PresentationFormat>全屏显示(4:3)</PresentationFormat>
  <Paragraphs>361</Paragraphs>
  <Slides>61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6" baseType="lpstr">
      <vt:lpstr>微软雅黑</vt:lpstr>
      <vt:lpstr>Arial</vt:lpstr>
      <vt:lpstr>Times New Roman</vt:lpstr>
      <vt:lpstr>Wingdings</vt:lpstr>
      <vt:lpstr>Theme1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化工过程分析与开发</dc:title>
  <dc:creator>pqyuan</dc:creator>
  <cp:lastModifiedBy>Yuan Pei-Qing</cp:lastModifiedBy>
  <cp:revision>1012</cp:revision>
  <dcterms:created xsi:type="dcterms:W3CDTF">2000-06-20T12:20:00Z</dcterms:created>
  <dcterms:modified xsi:type="dcterms:W3CDTF">2023-02-12T09:11:40Z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F826E1A2682044E9A15563197D4D70EA</vt:lpwstr>
  </property>
  <property fmtid="{D5CDD505-2E9C-101B-9397-08002B2CF9AE}" pid="3" name="KSOProductBuildVer">
    <vt:lpwstr>2052-11.1.0.12980</vt:lpwstr>
  </property>
</Properties>
</file>